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8" r:id="rId3"/>
    <p:sldId id="278" r:id="rId4"/>
    <p:sldId id="286" r:id="rId5"/>
    <p:sldId id="279" r:id="rId6"/>
    <p:sldId id="277" r:id="rId7"/>
    <p:sldId id="280" r:id="rId8"/>
    <p:sldId id="281" r:id="rId9"/>
    <p:sldId id="284" r:id="rId10"/>
    <p:sldId id="293" r:id="rId11"/>
    <p:sldId id="274" r:id="rId12"/>
    <p:sldId id="275" r:id="rId13"/>
    <p:sldId id="287" r:id="rId14"/>
    <p:sldId id="288" r:id="rId15"/>
    <p:sldId id="290" r:id="rId16"/>
    <p:sldId id="289" r:id="rId17"/>
    <p:sldId id="291" r:id="rId18"/>
    <p:sldId id="292" r:id="rId19"/>
    <p:sldId id="294" r:id="rId20"/>
    <p:sldId id="271" r:id="rId21"/>
  </p:sldIdLst>
  <p:sldSz cx="12192000" cy="6858000"/>
  <p:notesSz cx="6858000" cy="9144000"/>
  <p:embeddedFontLst>
    <p:embeddedFont>
      <p:font typeface="Montserrat" pitchFamily="2" charset="77"/>
      <p:regular r:id="rId23"/>
      <p:bold r:id="rId24"/>
      <p:italic r:id="rId25"/>
      <p:boldItalic r:id="rId26"/>
    </p:embeddedFont>
    <p:embeddedFont>
      <p:font typeface="Montserrat SemiBold" panose="00000700000000000000" pitchFamily="2" charset="77"/>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79">
          <p15:clr>
            <a:srgbClr val="A4A3A4"/>
          </p15:clr>
        </p15:guide>
        <p15:guide id="2" pos="3840">
          <p15:clr>
            <a:srgbClr val="A4A3A4"/>
          </p15:clr>
        </p15:guide>
        <p15:guide id="3" pos="7265">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iiCpm/a97Yp9IEKHJQ9IxGP5bR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7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0"/>
    <p:restoredTop sz="94635"/>
  </p:normalViewPr>
  <p:slideViewPr>
    <p:cSldViewPr snapToGrid="0">
      <p:cViewPr varScale="1">
        <p:scale>
          <a:sx n="120" d="100"/>
          <a:sy n="120" d="100"/>
        </p:scale>
        <p:origin x="384" y="176"/>
      </p:cViewPr>
      <p:guideLst>
        <p:guide orient="horz" pos="1979"/>
        <p:guide pos="3840"/>
        <p:guide pos="7265"/>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9ef5f71c25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39ef5f71c25_1_63: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7" name="Google Shape;87;g39ef5f71c25_1_63: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it-IT"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6154E56D-8AFA-EF4C-B6ED-7D88D4C2FBAA}"/>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1B53EF8C-63EB-867A-27E7-D1FADA63B40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869AD47B-72E6-2CF2-DF12-14D50D38BE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8035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a:extLst>
            <a:ext uri="{FF2B5EF4-FFF2-40B4-BE49-F238E27FC236}">
              <a16:creationId xmlns:a16="http://schemas.microsoft.com/office/drawing/2014/main" id="{6C7AB42F-6D21-5BA7-E0FF-E9730C78AD2A}"/>
            </a:ext>
          </a:extLst>
        </p:cNvPr>
        <p:cNvGrpSpPr/>
        <p:nvPr/>
      </p:nvGrpSpPr>
      <p:grpSpPr>
        <a:xfrm>
          <a:off x="0" y="0"/>
          <a:ext cx="0" cy="0"/>
          <a:chOff x="0" y="0"/>
          <a:chExt cx="0" cy="0"/>
        </a:xfrm>
      </p:grpSpPr>
      <p:sp>
        <p:nvSpPr>
          <p:cNvPr id="184" name="Google Shape;184;p38:notes">
            <a:extLst>
              <a:ext uri="{FF2B5EF4-FFF2-40B4-BE49-F238E27FC236}">
                <a16:creationId xmlns:a16="http://schemas.microsoft.com/office/drawing/2014/main" id="{24502151-D8D0-9815-3E92-BC16E677BB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38:notes">
            <a:extLst>
              <a:ext uri="{FF2B5EF4-FFF2-40B4-BE49-F238E27FC236}">
                <a16:creationId xmlns:a16="http://schemas.microsoft.com/office/drawing/2014/main" id="{23194F4E-16B9-65F8-D6FB-335E629325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5720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a:extLst>
            <a:ext uri="{FF2B5EF4-FFF2-40B4-BE49-F238E27FC236}">
              <a16:creationId xmlns:a16="http://schemas.microsoft.com/office/drawing/2014/main" id="{49F0E022-3693-EF6D-3912-74DEE78CFB35}"/>
            </a:ext>
          </a:extLst>
        </p:cNvPr>
        <p:cNvGrpSpPr/>
        <p:nvPr/>
      </p:nvGrpSpPr>
      <p:grpSpPr>
        <a:xfrm>
          <a:off x="0" y="0"/>
          <a:ext cx="0" cy="0"/>
          <a:chOff x="0" y="0"/>
          <a:chExt cx="0" cy="0"/>
        </a:xfrm>
      </p:grpSpPr>
      <p:sp>
        <p:nvSpPr>
          <p:cNvPr id="184" name="Google Shape;184;p38:notes">
            <a:extLst>
              <a:ext uri="{FF2B5EF4-FFF2-40B4-BE49-F238E27FC236}">
                <a16:creationId xmlns:a16="http://schemas.microsoft.com/office/drawing/2014/main" id="{E1ACCC3F-4476-1EB4-17FB-7E353DD374D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38:notes">
            <a:extLst>
              <a:ext uri="{FF2B5EF4-FFF2-40B4-BE49-F238E27FC236}">
                <a16:creationId xmlns:a16="http://schemas.microsoft.com/office/drawing/2014/main" id="{A3D96977-0434-351E-FA0E-516778F04C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169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D4B39A08-0552-A0BA-0048-5E6FE2E6EFEA}"/>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FFFF5561-4B46-6404-A54E-5FC5F0B677A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03447ECE-C2AA-2C65-DF33-BB02ECF6436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8005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AB67D58D-077C-CD92-2751-FC9B1F2CEF45}"/>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8CC9B3F4-0E4F-311D-4987-612DEFB6649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EC8AA064-D06A-507C-A337-BD3B69569BE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9314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631FFA86-6FDC-07FB-E05F-0AC0E2D3D6D4}"/>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AFE36451-0B76-1FA3-AA19-183FDF27EE3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DBA484C1-8C5A-C28C-3437-E8C82220C0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1141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465C1C86-3C64-8C4E-AAE1-CE90F701FD79}"/>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AE402D2F-E0A1-CDDA-ECC8-4C0A025F4D3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A7283573-F7A8-915E-E3E5-22ECC75787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7015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4AC527DE-90E1-E4D0-C2FE-4097F2A2FD8B}"/>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B1252F86-C3FD-8E9D-758C-67E9DC4D910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D30E4AEF-18C1-AD08-9813-BAC6F2420F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9010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4C7E659E-A15B-5232-0824-32F79A1E2FFE}"/>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F0C56C71-7921-8A37-242D-C74C16012BD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17B5B5FD-243A-799F-48FA-D783CB72FD6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3120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4EFD3400-AAB3-50E0-2C76-20B49A6F7954}"/>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733208D5-5EDB-C4B7-8730-CCEE87F2775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C5453D93-34F0-40BD-EC76-A70D4C36240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974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a02a92a8b5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9ef5f71c25_1_14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39ef5f71c25_1_140: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9ED0C8A0-9DE9-7E1D-A956-5801ADC05A65}"/>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696DAAE8-D8F5-4B1D-D0BE-6EDE514FA88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04302B3B-42BC-5BD9-4506-92CBEC3FB6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304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8EE73F6C-CAC8-8389-C5C7-0E67C334CA4E}"/>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A3004624-E489-87CA-B2CD-D937CDAE87D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BEEA7E22-A4E1-20C8-5EA4-9BCA9D1273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4698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D2182556-D8D4-A78C-AE4F-9D5AAF1B8427}"/>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53768D9B-1B8B-DB58-41EE-54ABDAB1EA8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F7214B90-4994-261B-1128-AE8715EA159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209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FDA87F5F-9D41-F8D7-FEF0-E1BF6A4F6222}"/>
            </a:ext>
          </a:extLst>
        </p:cNvPr>
        <p:cNvGrpSpPr/>
        <p:nvPr/>
      </p:nvGrpSpPr>
      <p:grpSpPr>
        <a:xfrm>
          <a:off x="0" y="0"/>
          <a:ext cx="0" cy="0"/>
          <a:chOff x="0" y="0"/>
          <a:chExt cx="0" cy="0"/>
        </a:xfrm>
      </p:grpSpPr>
      <p:sp>
        <p:nvSpPr>
          <p:cNvPr id="186" name="Google Shape;186;p6:notes">
            <a:extLst>
              <a:ext uri="{FF2B5EF4-FFF2-40B4-BE49-F238E27FC236}">
                <a16:creationId xmlns:a16="http://schemas.microsoft.com/office/drawing/2014/main" id="{6085F2F6-253D-F853-0311-F1ED08AB2AA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7" name="Google Shape;187;p6:notes">
            <a:extLst>
              <a:ext uri="{FF2B5EF4-FFF2-40B4-BE49-F238E27FC236}">
                <a16:creationId xmlns:a16="http://schemas.microsoft.com/office/drawing/2014/main" id="{3DB0655B-696C-F041-7086-BE9429E8EF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788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605BA65E-DF0A-477E-D130-C583036E3364}"/>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DFCE1360-A747-5B88-44A4-1C230E0A15E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321EFA62-BBA1-FB53-9767-E237E29A7FF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540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0D2A7ABE-7288-DD18-80FC-030198F0F9E0}"/>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EFC66FEC-8FCA-3ADD-FC0F-2EB40997CAF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8EB7A6CD-CD55-3A02-E77B-DB51950316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7814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7C7C9591-3863-2C3C-C487-F138A8A2A3D5}"/>
            </a:ext>
          </a:extLst>
        </p:cNvPr>
        <p:cNvGrpSpPr/>
        <p:nvPr/>
      </p:nvGrpSpPr>
      <p:grpSpPr>
        <a:xfrm>
          <a:off x="0" y="0"/>
          <a:ext cx="0" cy="0"/>
          <a:chOff x="0" y="0"/>
          <a:chExt cx="0" cy="0"/>
        </a:xfrm>
      </p:grpSpPr>
      <p:sp>
        <p:nvSpPr>
          <p:cNvPr id="146" name="Google Shape;146;g3a02a92a8b5_0_2:notes">
            <a:extLst>
              <a:ext uri="{FF2B5EF4-FFF2-40B4-BE49-F238E27FC236}">
                <a16:creationId xmlns:a16="http://schemas.microsoft.com/office/drawing/2014/main" id="{C0ED7573-9E77-519C-A47A-61C4091E3B0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a02a92a8b5_0_2:notes">
            <a:extLst>
              <a:ext uri="{FF2B5EF4-FFF2-40B4-BE49-F238E27FC236}">
                <a16:creationId xmlns:a16="http://schemas.microsoft.com/office/drawing/2014/main" id="{3088B2DC-FBB4-E6A8-0060-C2A4079C38E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3966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5"/>
        <p:cNvGrpSpPr/>
        <p:nvPr/>
      </p:nvGrpSpPr>
      <p:grpSpPr>
        <a:xfrm>
          <a:off x="0" y="0"/>
          <a:ext cx="0" cy="0"/>
          <a:chOff x="0" y="0"/>
          <a:chExt cx="0" cy="0"/>
        </a:xfrm>
      </p:grpSpPr>
      <p:sp>
        <p:nvSpPr>
          <p:cNvPr id="16" name="Google Shape;1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mailto:francesco.mu@" TargetMode="External"/><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39ef5f71c25_1_63"/>
          <p:cNvGrpSpPr/>
          <p:nvPr/>
        </p:nvGrpSpPr>
        <p:grpSpPr>
          <a:xfrm>
            <a:off x="8028646" y="774359"/>
            <a:ext cx="3751238" cy="2226531"/>
            <a:chOff x="0" y="-38100"/>
            <a:chExt cx="1482000" cy="879600"/>
          </a:xfrm>
        </p:grpSpPr>
        <p:sp>
          <p:nvSpPr>
            <p:cNvPr id="90" name="Google Shape;90;g39ef5f71c25_1_63"/>
            <p:cNvSpPr/>
            <p:nvPr/>
          </p:nvSpPr>
          <p:spPr>
            <a:xfrm>
              <a:off x="0" y="0"/>
              <a:ext cx="1481977" cy="841362"/>
            </a:xfrm>
            <a:custGeom>
              <a:avLst/>
              <a:gdLst/>
              <a:ahLst/>
              <a:cxnLst/>
              <a:rect l="l" t="t" r="r" b="b"/>
              <a:pathLst>
                <a:path w="1481977" h="841362" extrusionOk="0">
                  <a:moveTo>
                    <a:pt x="0" y="0"/>
                  </a:moveTo>
                  <a:lnTo>
                    <a:pt x="1481977" y="0"/>
                  </a:lnTo>
                  <a:lnTo>
                    <a:pt x="1481977" y="841362"/>
                  </a:lnTo>
                  <a:lnTo>
                    <a:pt x="0" y="841362"/>
                  </a:lnTo>
                  <a:close/>
                </a:path>
              </a:pathLst>
            </a:custGeom>
            <a:solidFill>
              <a:srgbClr val="60766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91" name="Google Shape;91;g39ef5f71c25_1_63"/>
            <p:cNvSpPr txBox="1"/>
            <p:nvPr/>
          </p:nvSpPr>
          <p:spPr>
            <a:xfrm>
              <a:off x="0" y="-38100"/>
              <a:ext cx="1482000" cy="879600"/>
            </a:xfrm>
            <a:prstGeom prst="rect">
              <a:avLst/>
            </a:prstGeom>
            <a:solidFill>
              <a:srgbClr val="60766E"/>
            </a:solidFill>
            <a:ln>
              <a:noFill/>
            </a:ln>
          </p:spPr>
          <p:txBody>
            <a:bodyPr spcFirstLastPara="1" wrap="square" lIns="33875" tIns="33875" rIns="33875" bIns="33875" anchor="ctr" anchorCtr="0">
              <a:noAutofit/>
            </a:bodyPr>
            <a:lstStyle/>
            <a:p>
              <a:pPr marL="0" marR="0" lvl="0" indent="0" algn="ctr" rtl="0">
                <a:lnSpc>
                  <a:spcPct val="168916"/>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grpSp>
      <p:grpSp>
        <p:nvGrpSpPr>
          <p:cNvPr id="92" name="Google Shape;92;g39ef5f71c25_1_63"/>
          <p:cNvGrpSpPr/>
          <p:nvPr/>
        </p:nvGrpSpPr>
        <p:grpSpPr>
          <a:xfrm>
            <a:off x="8244055" y="4422054"/>
            <a:ext cx="3751238" cy="2226531"/>
            <a:chOff x="0" y="-38100"/>
            <a:chExt cx="1482000" cy="879600"/>
          </a:xfrm>
        </p:grpSpPr>
        <p:sp>
          <p:nvSpPr>
            <p:cNvPr id="93" name="Google Shape;93;g39ef5f71c25_1_63"/>
            <p:cNvSpPr/>
            <p:nvPr/>
          </p:nvSpPr>
          <p:spPr>
            <a:xfrm>
              <a:off x="0" y="0"/>
              <a:ext cx="1481977" cy="841362"/>
            </a:xfrm>
            <a:custGeom>
              <a:avLst/>
              <a:gdLst/>
              <a:ahLst/>
              <a:cxnLst/>
              <a:rect l="l" t="t" r="r" b="b"/>
              <a:pathLst>
                <a:path w="1481977" h="841362" extrusionOk="0">
                  <a:moveTo>
                    <a:pt x="0" y="0"/>
                  </a:moveTo>
                  <a:lnTo>
                    <a:pt x="1481977" y="0"/>
                  </a:lnTo>
                  <a:lnTo>
                    <a:pt x="1481977" y="841362"/>
                  </a:lnTo>
                  <a:lnTo>
                    <a:pt x="0" y="841362"/>
                  </a:lnTo>
                  <a:close/>
                </a:path>
              </a:pathLst>
            </a:custGeom>
            <a:solidFill>
              <a:srgbClr val="60766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94" name="Google Shape;94;g39ef5f71c25_1_63"/>
            <p:cNvSpPr txBox="1"/>
            <p:nvPr/>
          </p:nvSpPr>
          <p:spPr>
            <a:xfrm>
              <a:off x="0" y="-38100"/>
              <a:ext cx="1482000" cy="879600"/>
            </a:xfrm>
            <a:prstGeom prst="rect">
              <a:avLst/>
            </a:prstGeom>
            <a:solidFill>
              <a:srgbClr val="60766E"/>
            </a:solidFill>
            <a:ln>
              <a:noFill/>
            </a:ln>
          </p:spPr>
          <p:txBody>
            <a:bodyPr spcFirstLastPara="1" wrap="square" lIns="33875" tIns="33875" rIns="33875" bIns="33875" anchor="ctr" anchorCtr="0">
              <a:noAutofit/>
            </a:bodyPr>
            <a:lstStyle/>
            <a:p>
              <a:pPr marL="0" marR="0" lvl="0" indent="0" algn="ctr" rtl="0">
                <a:lnSpc>
                  <a:spcPct val="168916"/>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grpSp>
      <p:grpSp>
        <p:nvGrpSpPr>
          <p:cNvPr id="95" name="Google Shape;95;g39ef5f71c25_1_63"/>
          <p:cNvGrpSpPr/>
          <p:nvPr/>
        </p:nvGrpSpPr>
        <p:grpSpPr>
          <a:xfrm>
            <a:off x="6493369" y="1780844"/>
            <a:ext cx="3751238" cy="3522005"/>
            <a:chOff x="0" y="-38100"/>
            <a:chExt cx="1482000" cy="1391437"/>
          </a:xfrm>
        </p:grpSpPr>
        <p:sp>
          <p:nvSpPr>
            <p:cNvPr id="96" name="Google Shape;96;g39ef5f71c25_1_63"/>
            <p:cNvSpPr/>
            <p:nvPr/>
          </p:nvSpPr>
          <p:spPr>
            <a:xfrm>
              <a:off x="0" y="0"/>
              <a:ext cx="1481977" cy="1353337"/>
            </a:xfrm>
            <a:custGeom>
              <a:avLst/>
              <a:gdLst/>
              <a:ahLst/>
              <a:cxnLst/>
              <a:rect l="l" t="t" r="r" b="b"/>
              <a:pathLst>
                <a:path w="1481977" h="1353337" extrusionOk="0">
                  <a:moveTo>
                    <a:pt x="0" y="0"/>
                  </a:moveTo>
                  <a:lnTo>
                    <a:pt x="1481977" y="0"/>
                  </a:lnTo>
                  <a:lnTo>
                    <a:pt x="1481977" y="1353337"/>
                  </a:lnTo>
                  <a:lnTo>
                    <a:pt x="0" y="1353337"/>
                  </a:lnTo>
                  <a:close/>
                </a:path>
              </a:pathLst>
            </a:custGeom>
            <a:solidFill>
              <a:srgbClr val="07376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97" name="Google Shape;97;g39ef5f71c25_1_63"/>
            <p:cNvSpPr txBox="1"/>
            <p:nvPr/>
          </p:nvSpPr>
          <p:spPr>
            <a:xfrm>
              <a:off x="0" y="-38100"/>
              <a:ext cx="1482000" cy="1391400"/>
            </a:xfrm>
            <a:prstGeom prst="rect">
              <a:avLst/>
            </a:prstGeom>
            <a:solidFill>
              <a:srgbClr val="073763"/>
            </a:solidFill>
            <a:ln>
              <a:noFill/>
            </a:ln>
          </p:spPr>
          <p:txBody>
            <a:bodyPr spcFirstLastPara="1" wrap="square" lIns="33875" tIns="33875" rIns="33875" bIns="33875" anchor="ctr" anchorCtr="0">
              <a:noAutofit/>
            </a:bodyPr>
            <a:lstStyle/>
            <a:p>
              <a:pPr marL="0" marR="0" lvl="0" indent="0" algn="ctr" rtl="0">
                <a:lnSpc>
                  <a:spcPct val="168916"/>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grpSp>
      <p:sp>
        <p:nvSpPr>
          <p:cNvPr id="98" name="Google Shape;98;g39ef5f71c25_1_63"/>
          <p:cNvSpPr txBox="1"/>
          <p:nvPr/>
        </p:nvSpPr>
        <p:spPr>
          <a:xfrm>
            <a:off x="363450" y="4480958"/>
            <a:ext cx="5256032" cy="800219"/>
          </a:xfrm>
          <a:prstGeom prst="rect">
            <a:avLst/>
          </a:prstGeom>
          <a:noFill/>
          <a:ln>
            <a:noFill/>
          </a:ln>
        </p:spPr>
        <p:txBody>
          <a:bodyPr spcFirstLastPara="1" wrap="square" lIns="0" tIns="0" rIns="0" bIns="0" anchor="t" anchorCtr="0">
            <a:spAutoFit/>
          </a:bodyPr>
          <a:lstStyle/>
          <a:p>
            <a:pPr marL="0" marR="0" lvl="0" indent="0" algn="l" rtl="0">
              <a:lnSpc>
                <a:spcPct val="104303"/>
              </a:lnSpc>
              <a:spcBef>
                <a:spcPts val="0"/>
              </a:spcBef>
              <a:spcAft>
                <a:spcPts val="0"/>
              </a:spcAft>
              <a:buClr>
                <a:srgbClr val="000000"/>
              </a:buClr>
              <a:buSzPts val="3200"/>
              <a:buFont typeface="Arial"/>
              <a:buNone/>
            </a:pPr>
            <a:r>
              <a:rPr lang="it-IT" sz="2500" b="1" i="0" u="none" strike="noStrike" cap="none" dirty="0">
                <a:solidFill>
                  <a:schemeClr val="dk1"/>
                </a:solidFill>
                <a:latin typeface="Montserrat"/>
                <a:ea typeface="Montserrat"/>
                <a:cs typeface="Montserrat"/>
                <a:sym typeface="Montserrat"/>
              </a:rPr>
              <a:t>The </a:t>
            </a:r>
            <a:r>
              <a:rPr lang="it-IT" sz="2500" b="1" i="0" u="none" strike="noStrike" cap="none" dirty="0" err="1">
                <a:solidFill>
                  <a:schemeClr val="dk1"/>
                </a:solidFill>
                <a:latin typeface="Montserrat"/>
                <a:ea typeface="Montserrat"/>
                <a:cs typeface="Montserrat"/>
                <a:sym typeface="Montserrat"/>
              </a:rPr>
              <a:t>role</a:t>
            </a:r>
            <a:r>
              <a:rPr lang="it-IT" sz="2500" b="1" i="0" u="none" strike="noStrike" cap="none" dirty="0">
                <a:solidFill>
                  <a:schemeClr val="dk1"/>
                </a:solidFill>
                <a:latin typeface="Montserrat"/>
                <a:ea typeface="Montserrat"/>
                <a:cs typeface="Montserrat"/>
                <a:sym typeface="Montserrat"/>
              </a:rPr>
              <a:t> of </a:t>
            </a:r>
            <a:r>
              <a:rPr lang="it-IT" sz="2500" b="1" i="0" u="none" strike="noStrike" cap="none" dirty="0" err="1">
                <a:solidFill>
                  <a:schemeClr val="dk1"/>
                </a:solidFill>
                <a:latin typeface="Montserrat"/>
                <a:ea typeface="Montserrat"/>
                <a:cs typeface="Montserrat"/>
                <a:sym typeface="Montserrat"/>
              </a:rPr>
              <a:t>spatial</a:t>
            </a:r>
            <a:r>
              <a:rPr lang="it-IT" sz="2500" b="1" i="0" u="none" strike="noStrike" cap="none" dirty="0">
                <a:solidFill>
                  <a:schemeClr val="dk1"/>
                </a:solidFill>
                <a:latin typeface="Montserrat"/>
                <a:ea typeface="Montserrat"/>
                <a:cs typeface="Montserrat"/>
                <a:sym typeface="Montserrat"/>
              </a:rPr>
              <a:t> planning for </a:t>
            </a:r>
            <a:r>
              <a:rPr lang="it-IT" sz="2500" b="1" i="0" u="none" strike="noStrike" cap="none" dirty="0" err="1">
                <a:solidFill>
                  <a:schemeClr val="dk1"/>
                </a:solidFill>
                <a:latin typeface="Montserrat"/>
                <a:ea typeface="Montserrat"/>
                <a:cs typeface="Montserrat"/>
                <a:sym typeface="Montserrat"/>
              </a:rPr>
              <a:t>coastal</a:t>
            </a:r>
            <a:r>
              <a:rPr lang="it-IT" sz="2500" b="1" i="0" u="none" strike="noStrike" cap="none" dirty="0">
                <a:solidFill>
                  <a:schemeClr val="dk1"/>
                </a:solidFill>
                <a:latin typeface="Montserrat"/>
                <a:ea typeface="Montserrat"/>
                <a:cs typeface="Montserrat"/>
                <a:sym typeface="Montserrat"/>
              </a:rPr>
              <a:t> </a:t>
            </a:r>
            <a:r>
              <a:rPr lang="it-IT" sz="2500" b="1" i="0" u="none" strike="noStrike" cap="none" dirty="0" err="1">
                <a:solidFill>
                  <a:schemeClr val="dk1"/>
                </a:solidFill>
                <a:latin typeface="Montserrat"/>
                <a:ea typeface="Montserrat"/>
                <a:cs typeface="Montserrat"/>
                <a:sym typeface="Montserrat"/>
              </a:rPr>
              <a:t>adaptation</a:t>
            </a:r>
            <a:endParaRPr sz="2500" b="0" i="0" u="none" strike="noStrike" cap="none" dirty="0">
              <a:solidFill>
                <a:srgbClr val="000000"/>
              </a:solidFill>
              <a:latin typeface="Montserrat"/>
              <a:ea typeface="Montserrat"/>
              <a:cs typeface="Montserrat"/>
              <a:sym typeface="Montserrat"/>
            </a:endParaRPr>
          </a:p>
        </p:txBody>
      </p:sp>
      <p:grpSp>
        <p:nvGrpSpPr>
          <p:cNvPr id="99" name="Google Shape;99;g39ef5f71c25_1_63"/>
          <p:cNvGrpSpPr/>
          <p:nvPr/>
        </p:nvGrpSpPr>
        <p:grpSpPr>
          <a:xfrm>
            <a:off x="363450" y="5535319"/>
            <a:ext cx="4894723" cy="747227"/>
            <a:chOff x="-2" y="-201693"/>
            <a:chExt cx="9789446" cy="1494454"/>
          </a:xfrm>
        </p:grpSpPr>
        <p:sp>
          <p:nvSpPr>
            <p:cNvPr id="100" name="Google Shape;100;g39ef5f71c25_1_63"/>
            <p:cNvSpPr txBox="1"/>
            <p:nvPr/>
          </p:nvSpPr>
          <p:spPr>
            <a:xfrm>
              <a:off x="-2" y="-201693"/>
              <a:ext cx="8651014" cy="771878"/>
            </a:xfrm>
            <a:prstGeom prst="rect">
              <a:avLst/>
            </a:prstGeom>
            <a:noFill/>
            <a:ln>
              <a:noFill/>
            </a:ln>
          </p:spPr>
          <p:txBody>
            <a:bodyPr spcFirstLastPara="1" wrap="square" lIns="0" tIns="0" rIns="0" bIns="0" anchor="t" anchorCtr="0">
              <a:spAutoFit/>
            </a:bodyPr>
            <a:lstStyle/>
            <a:p>
              <a:pPr marL="0" marR="0" lvl="0" indent="0" algn="l" rtl="0">
                <a:lnSpc>
                  <a:spcPct val="113983"/>
                </a:lnSpc>
                <a:spcBef>
                  <a:spcPts val="0"/>
                </a:spcBef>
                <a:spcAft>
                  <a:spcPts val="0"/>
                </a:spcAft>
                <a:buClr>
                  <a:srgbClr val="000000"/>
                </a:buClr>
                <a:buSzPts val="2300"/>
                <a:buFont typeface="Arial"/>
                <a:buNone/>
              </a:pPr>
              <a:r>
                <a:rPr lang="it-IT" sz="2200" b="1" i="0" u="none" strike="noStrike" cap="none" dirty="0">
                  <a:solidFill>
                    <a:srgbClr val="5E756E"/>
                  </a:solidFill>
                  <a:latin typeface="Montserrat"/>
                  <a:ea typeface="Montserrat"/>
                  <a:cs typeface="Montserrat"/>
                  <a:sym typeface="Montserrat"/>
                </a:rPr>
                <a:t>Prof. Francesco  Musco</a:t>
              </a:r>
              <a:endParaRPr sz="1800" b="1" i="0" u="none" strike="noStrike" cap="none" dirty="0">
                <a:solidFill>
                  <a:srgbClr val="5E756E"/>
                </a:solidFill>
                <a:latin typeface="Montserrat"/>
                <a:ea typeface="Montserrat"/>
                <a:cs typeface="Montserrat"/>
                <a:sym typeface="Montserrat"/>
              </a:endParaRPr>
            </a:p>
          </p:txBody>
        </p:sp>
        <p:sp>
          <p:nvSpPr>
            <p:cNvPr id="101" name="Google Shape;101;g39ef5f71c25_1_63"/>
            <p:cNvSpPr txBox="1"/>
            <p:nvPr/>
          </p:nvSpPr>
          <p:spPr>
            <a:xfrm>
              <a:off x="10644" y="661177"/>
              <a:ext cx="9778800" cy="631584"/>
            </a:xfrm>
            <a:prstGeom prst="rect">
              <a:avLst/>
            </a:prstGeom>
            <a:noFill/>
            <a:ln>
              <a:noFill/>
            </a:ln>
          </p:spPr>
          <p:txBody>
            <a:bodyPr spcFirstLastPara="1" wrap="square" lIns="0" tIns="0" rIns="0" bIns="0" anchor="t" anchorCtr="0">
              <a:spAutoFit/>
            </a:bodyPr>
            <a:lstStyle/>
            <a:p>
              <a:pPr marL="0" marR="0" lvl="0" indent="0" algn="l" rtl="0">
                <a:lnSpc>
                  <a:spcPct val="114011"/>
                </a:lnSpc>
                <a:spcBef>
                  <a:spcPts val="0"/>
                </a:spcBef>
                <a:spcAft>
                  <a:spcPts val="0"/>
                </a:spcAft>
                <a:buClr>
                  <a:srgbClr val="000000"/>
                </a:buClr>
                <a:buSzPts val="1900"/>
                <a:buFont typeface="Arial"/>
                <a:buNone/>
              </a:pPr>
              <a:r>
                <a:rPr lang="it-IT" sz="1800" b="0" i="0" u="none" strike="noStrike" cap="none" dirty="0">
                  <a:solidFill>
                    <a:srgbClr val="5E756E"/>
                  </a:solidFill>
                  <a:latin typeface="Montserrat"/>
                  <a:ea typeface="Montserrat"/>
                  <a:cs typeface="Montserrat"/>
                  <a:sym typeface="Montserrat"/>
                </a:rPr>
                <a:t>Università Iuav di Venezia and </a:t>
              </a:r>
              <a:r>
                <a:rPr lang="it-IT" sz="1800" b="0" i="0" u="none" strike="noStrike" cap="none" dirty="0" err="1">
                  <a:solidFill>
                    <a:srgbClr val="5E756E"/>
                  </a:solidFill>
                  <a:latin typeface="Montserrat"/>
                  <a:ea typeface="Montserrat"/>
                  <a:cs typeface="Montserrat"/>
                  <a:sym typeface="Montserrat"/>
                </a:rPr>
                <a:t>Corila</a:t>
              </a:r>
              <a:endParaRPr sz="1800" b="0" i="0" u="none" strike="noStrike" cap="none" dirty="0">
                <a:solidFill>
                  <a:srgbClr val="5E756E"/>
                </a:solidFill>
                <a:latin typeface="Montserrat"/>
                <a:ea typeface="Montserrat"/>
                <a:cs typeface="Montserrat"/>
                <a:sym typeface="Montserrat"/>
              </a:endParaRPr>
            </a:p>
          </p:txBody>
        </p:sp>
      </p:grpSp>
      <p:sp>
        <p:nvSpPr>
          <p:cNvPr id="102" name="Google Shape;102;g39ef5f71c25_1_63"/>
          <p:cNvSpPr/>
          <p:nvPr/>
        </p:nvSpPr>
        <p:spPr>
          <a:xfrm>
            <a:off x="384985" y="343286"/>
            <a:ext cx="1197761" cy="1228519"/>
          </a:xfrm>
          <a:custGeom>
            <a:avLst/>
            <a:gdLst/>
            <a:ahLst/>
            <a:cxnLst/>
            <a:rect l="l" t="t" r="r" b="b"/>
            <a:pathLst>
              <a:path w="1971623" h="1833610" extrusionOk="0">
                <a:moveTo>
                  <a:pt x="0" y="0"/>
                </a:moveTo>
                <a:lnTo>
                  <a:pt x="1971624" y="0"/>
                </a:lnTo>
                <a:lnTo>
                  <a:pt x="1971624" y="1833610"/>
                </a:lnTo>
                <a:lnTo>
                  <a:pt x="0" y="1833610"/>
                </a:lnTo>
                <a:lnTo>
                  <a:pt x="0" y="0"/>
                </a:lnTo>
                <a:close/>
              </a:path>
            </a:pathLst>
          </a:custGeom>
          <a:blipFill rotWithShape="1">
            <a:blip r:embed="rId3">
              <a:alphaModFix/>
            </a:blip>
            <a:stretch>
              <a:fillRect/>
            </a:stretch>
          </a:blip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03" name="Google Shape;103;g39ef5f71c25_1_63"/>
          <p:cNvSpPr txBox="1"/>
          <p:nvPr/>
        </p:nvSpPr>
        <p:spPr>
          <a:xfrm>
            <a:off x="363450" y="1954175"/>
            <a:ext cx="5798100" cy="849463"/>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it-IT" sz="2400" b="1" i="0" u="none" strike="noStrike" cap="none" dirty="0" err="1">
                <a:solidFill>
                  <a:srgbClr val="5E756E"/>
                </a:solidFill>
                <a:latin typeface="Montserrat"/>
                <a:ea typeface="Montserrat"/>
                <a:cs typeface="Montserrat"/>
                <a:sym typeface="Montserrat"/>
              </a:rPr>
              <a:t>Coastal</a:t>
            </a:r>
            <a:r>
              <a:rPr lang="it-IT" sz="2400" b="1" i="0" u="none" strike="noStrike" cap="none" dirty="0">
                <a:solidFill>
                  <a:srgbClr val="5E756E"/>
                </a:solidFill>
                <a:latin typeface="Montserrat"/>
                <a:ea typeface="Montserrat"/>
                <a:cs typeface="Montserrat"/>
                <a:sym typeface="Montserrat"/>
              </a:rPr>
              <a:t> Cities, </a:t>
            </a:r>
            <a:r>
              <a:rPr lang="it-IT" sz="2400" b="1" i="0" u="none" strike="noStrike" cap="none" dirty="0" err="1">
                <a:solidFill>
                  <a:srgbClr val="5E756E"/>
                </a:solidFill>
                <a:latin typeface="Montserrat"/>
                <a:ea typeface="Montserrat"/>
                <a:cs typeface="Montserrat"/>
                <a:sym typeface="Montserrat"/>
              </a:rPr>
              <a:t>Climate</a:t>
            </a:r>
            <a:r>
              <a:rPr lang="it-IT" sz="2400" b="1" i="0" u="none" strike="noStrike" cap="none" dirty="0">
                <a:solidFill>
                  <a:srgbClr val="5E756E"/>
                </a:solidFill>
                <a:latin typeface="Montserrat"/>
                <a:ea typeface="Montserrat"/>
                <a:cs typeface="Montserrat"/>
                <a:sym typeface="Montserrat"/>
              </a:rPr>
              <a:t> </a:t>
            </a:r>
            <a:r>
              <a:rPr lang="it-IT" sz="2400" b="1" i="0" u="none" strike="noStrike" cap="none" dirty="0" err="1">
                <a:solidFill>
                  <a:srgbClr val="5E756E"/>
                </a:solidFill>
                <a:latin typeface="Montserrat"/>
                <a:ea typeface="Montserrat"/>
                <a:cs typeface="Montserrat"/>
                <a:sym typeface="Montserrat"/>
              </a:rPr>
              <a:t>Resilience</a:t>
            </a:r>
            <a:r>
              <a:rPr lang="it-IT" sz="2400" b="1" i="0" u="none" strike="noStrike" cap="none" dirty="0">
                <a:solidFill>
                  <a:srgbClr val="5E756E"/>
                </a:solidFill>
                <a:latin typeface="Montserrat"/>
                <a:ea typeface="Montserrat"/>
                <a:cs typeface="Montserrat"/>
                <a:sym typeface="Montserrat"/>
              </a:rPr>
              <a:t> and Cultural Heritage </a:t>
            </a:r>
            <a:r>
              <a:rPr lang="it-IT" sz="2400" b="1" i="0" u="none" strike="noStrike" cap="none" dirty="0" err="1">
                <a:solidFill>
                  <a:srgbClr val="5E756E"/>
                </a:solidFill>
                <a:latin typeface="Montserrat"/>
                <a:ea typeface="Montserrat"/>
                <a:cs typeface="Montserrat"/>
                <a:sym typeface="Montserrat"/>
              </a:rPr>
              <a:t>Preservation</a:t>
            </a:r>
            <a:r>
              <a:rPr lang="it-IT" sz="2400" b="1" i="0" u="none" strike="noStrike" cap="none" dirty="0">
                <a:solidFill>
                  <a:srgbClr val="5E756E"/>
                </a:solidFill>
                <a:latin typeface="Montserrat"/>
                <a:ea typeface="Montserrat"/>
                <a:cs typeface="Montserrat"/>
                <a:sym typeface="Montserrat"/>
              </a:rPr>
              <a:t> </a:t>
            </a:r>
            <a:endParaRPr sz="1600" b="1" i="0" u="none" strike="noStrike" cap="none" dirty="0">
              <a:solidFill>
                <a:srgbClr val="5E756E"/>
              </a:solidFill>
              <a:latin typeface="Montserrat"/>
              <a:ea typeface="Montserrat"/>
              <a:cs typeface="Montserrat"/>
              <a:sym typeface="Montserrat"/>
            </a:endParaRPr>
          </a:p>
        </p:txBody>
      </p:sp>
      <p:sp>
        <p:nvSpPr>
          <p:cNvPr id="106" name="Google Shape;106;g39ef5f71c25_1_63"/>
          <p:cNvSpPr txBox="1"/>
          <p:nvPr/>
        </p:nvSpPr>
        <p:spPr>
          <a:xfrm>
            <a:off x="297875" y="3325250"/>
            <a:ext cx="5798100" cy="87918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rgbClr val="000000"/>
              </a:buClr>
              <a:buSzPts val="1600"/>
              <a:buFont typeface="Arial"/>
              <a:buNone/>
            </a:pPr>
            <a:r>
              <a:rPr lang="it-IT" sz="1600" b="1" i="0" u="none" strike="noStrike" cap="none" dirty="0">
                <a:solidFill>
                  <a:srgbClr val="5E756E"/>
                </a:solidFill>
                <a:latin typeface="Montserrat"/>
                <a:ea typeface="Montserrat"/>
                <a:cs typeface="Montserrat"/>
                <a:sym typeface="Montserrat"/>
              </a:rPr>
              <a:t>17 November 2025 </a:t>
            </a:r>
            <a:endParaRPr sz="1600" b="1" i="0" u="none" strike="noStrike" cap="none" dirty="0">
              <a:solidFill>
                <a:srgbClr val="5E756E"/>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r>
              <a:rPr lang="it-IT" sz="1600" b="1" i="0" u="none" strike="noStrike" cap="none" dirty="0">
                <a:solidFill>
                  <a:srgbClr val="5E756E"/>
                </a:solidFill>
                <a:latin typeface="Montserrat"/>
                <a:ea typeface="Montserrat"/>
                <a:cs typeface="Montserrat"/>
                <a:sym typeface="Montserrat"/>
              </a:rPr>
              <a:t>Teatro Piccolo Arsenale, Venezia</a:t>
            </a:r>
            <a:endParaRPr sz="1400" b="0" i="0" u="none" strike="noStrike" cap="none" dirty="0">
              <a:solidFill>
                <a:srgbClr val="000000"/>
              </a:solidFill>
              <a:latin typeface="Arial"/>
              <a:ea typeface="Arial"/>
              <a:cs typeface="Arial"/>
              <a:sym typeface="Arial"/>
            </a:endParaRPr>
          </a:p>
        </p:txBody>
      </p:sp>
      <p:pic>
        <p:nvPicPr>
          <p:cNvPr id="3" name="Immagine 2" descr="Immagine che contiene testo, Carattere, schermata, bianco&#10;&#10;Il contenuto generato dall'IA potrebbe non essere corretto.">
            <a:extLst>
              <a:ext uri="{FF2B5EF4-FFF2-40B4-BE49-F238E27FC236}">
                <a16:creationId xmlns:a16="http://schemas.microsoft.com/office/drawing/2014/main" id="{CBCD9DCB-9C2C-A089-1B0C-2D96794992D7}"/>
              </a:ext>
            </a:extLst>
          </p:cNvPr>
          <p:cNvPicPr>
            <a:picLocks noChangeAspect="1"/>
          </p:cNvPicPr>
          <p:nvPr/>
        </p:nvPicPr>
        <p:blipFill>
          <a:blip r:embed="rId4"/>
          <a:stretch>
            <a:fillRect/>
          </a:stretch>
        </p:blipFill>
        <p:spPr>
          <a:xfrm>
            <a:off x="2032293" y="241783"/>
            <a:ext cx="1553438" cy="1553438"/>
          </a:xfrm>
          <a:prstGeom prst="rect">
            <a:avLst/>
          </a:prstGeom>
        </p:spPr>
      </p:pic>
      <p:pic>
        <p:nvPicPr>
          <p:cNvPr id="2" name="Picture 10" descr="tav_7">
            <a:extLst>
              <a:ext uri="{FF2B5EF4-FFF2-40B4-BE49-F238E27FC236}">
                <a16:creationId xmlns:a16="http://schemas.microsoft.com/office/drawing/2014/main" id="{77DC545F-A3B1-CFFB-E224-F9F03BA35F27}"/>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0168" y="209415"/>
            <a:ext cx="4130540" cy="634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92;p1" descr="A picture containing shape&#10;&#10;Description automatically generated">
            <a:extLst>
              <a:ext uri="{FF2B5EF4-FFF2-40B4-BE49-F238E27FC236}">
                <a16:creationId xmlns:a16="http://schemas.microsoft.com/office/drawing/2014/main" id="{A86DA722-265F-805B-B5FD-93AFD77A9E92}"/>
              </a:ext>
            </a:extLst>
          </p:cNvPr>
          <p:cNvPicPr preferRelativeResize="0"/>
          <p:nvPr/>
        </p:nvPicPr>
        <p:blipFill rotWithShape="1">
          <a:blip r:embed="rId6">
            <a:alphaModFix/>
          </a:blip>
          <a:srcRect/>
          <a:stretch/>
        </p:blipFill>
        <p:spPr>
          <a:xfrm>
            <a:off x="3939647" y="435675"/>
            <a:ext cx="1045766" cy="10457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89EC82C9-4945-A4E0-A53B-FE95BC5E04DC}"/>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05D1E364-F2CA-6991-E5B2-20D19822FDDB}"/>
              </a:ext>
            </a:extLst>
          </p:cNvPr>
          <p:cNvSpPr txBox="1"/>
          <p:nvPr/>
        </p:nvSpPr>
        <p:spPr>
          <a:xfrm>
            <a:off x="332189" y="1027353"/>
            <a:ext cx="488338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a:solidFill>
                  <a:schemeClr val="dk1"/>
                </a:solidFill>
                <a:latin typeface="Montserrat SemiBold"/>
                <a:sym typeface="Montserrat SemiBold"/>
              </a:rPr>
              <a:t>Maritime </a:t>
            </a:r>
            <a:r>
              <a:rPr lang="it-IT" sz="3000" dirty="0" err="1">
                <a:solidFill>
                  <a:schemeClr val="dk1"/>
                </a:solidFill>
                <a:latin typeface="Montserrat SemiBold"/>
                <a:sym typeface="Montserrat SemiBold"/>
              </a:rPr>
              <a:t>Spatial</a:t>
            </a:r>
            <a:r>
              <a:rPr lang="it-IT" sz="3000" dirty="0">
                <a:solidFill>
                  <a:schemeClr val="dk1"/>
                </a:solidFill>
                <a:latin typeface="Montserrat SemiBold"/>
                <a:sym typeface="Montserrat SemiBold"/>
              </a:rPr>
              <a:t> Planning</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791B1DAF-C653-2183-84C2-2736D374D696}"/>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33F5D8A4-DA66-7FE8-F8F0-3DDBABBA6B74}"/>
              </a:ext>
            </a:extLst>
          </p:cNvPr>
          <p:cNvSpPr txBox="1"/>
          <p:nvPr/>
        </p:nvSpPr>
        <p:spPr>
          <a:xfrm>
            <a:off x="389662" y="2533046"/>
            <a:ext cx="3382238" cy="3785611"/>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A proper management of the interphase, supporting a spatial continuity of planning measures between land and sea is one the aim of maritime spatial planning.</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i="1" dirty="0">
                <a:solidFill>
                  <a:schemeClr val="dk1"/>
                </a:solidFill>
                <a:latin typeface="Montserrat"/>
                <a:ea typeface="Montserrat"/>
                <a:cs typeface="Montserrat"/>
                <a:sym typeface="Montserrat"/>
              </a:rPr>
              <a:t>Source: Italian Maritime Spatial Plan, MIT, elaborations CNR-</a:t>
            </a:r>
            <a:r>
              <a:rPr lang="en-US" sz="1600" i="1" dirty="0" err="1">
                <a:solidFill>
                  <a:schemeClr val="dk1"/>
                </a:solidFill>
                <a:latin typeface="Montserrat"/>
                <a:ea typeface="Montserrat"/>
                <a:cs typeface="Montserrat"/>
                <a:sym typeface="Montserrat"/>
              </a:rPr>
              <a:t>Iuav</a:t>
            </a:r>
            <a:r>
              <a:rPr lang="en-US" sz="1600" i="1" dirty="0">
                <a:solidFill>
                  <a:schemeClr val="dk1"/>
                </a:solidFill>
                <a:latin typeface="Montserrat"/>
                <a:ea typeface="Montserrat"/>
                <a:cs typeface="Montserrat"/>
                <a:sym typeface="Montserrat"/>
              </a:rPr>
              <a:t>- </a:t>
            </a:r>
            <a:r>
              <a:rPr lang="en-US" sz="1600" i="1" dirty="0" err="1">
                <a:solidFill>
                  <a:schemeClr val="dk1"/>
                </a:solidFill>
                <a:latin typeface="Montserrat"/>
                <a:ea typeface="Montserrat"/>
                <a:cs typeface="Montserrat"/>
                <a:sym typeface="Montserrat"/>
              </a:rPr>
              <a:t>Corila</a:t>
            </a:r>
            <a:r>
              <a:rPr lang="en-US" sz="1600" i="1" dirty="0">
                <a:solidFill>
                  <a:schemeClr val="dk1"/>
                </a:solidFill>
                <a:latin typeface="Montserrat"/>
                <a:ea typeface="Montserrat"/>
                <a:cs typeface="Montserrat"/>
                <a:sym typeface="Montserrat"/>
              </a:rPr>
              <a:t> (2024)</a:t>
            </a:r>
          </a:p>
        </p:txBody>
      </p:sp>
      <p:sp>
        <p:nvSpPr>
          <p:cNvPr id="152" name="Google Shape;152;g3a02a92a8b5_0_2">
            <a:extLst>
              <a:ext uri="{FF2B5EF4-FFF2-40B4-BE49-F238E27FC236}">
                <a16:creationId xmlns:a16="http://schemas.microsoft.com/office/drawing/2014/main" id="{95E5B093-334E-EDEB-B523-317B6A90C42A}"/>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10</a:t>
            </a:fld>
            <a:endParaRPr sz="1400">
              <a:latin typeface="Montserrat"/>
              <a:ea typeface="Montserrat"/>
              <a:cs typeface="Montserrat"/>
              <a:sym typeface="Montserrat"/>
            </a:endParaRPr>
          </a:p>
        </p:txBody>
      </p:sp>
      <p:grpSp>
        <p:nvGrpSpPr>
          <p:cNvPr id="153" name="Google Shape;153;g3a02a92a8b5_0_2">
            <a:extLst>
              <a:ext uri="{FF2B5EF4-FFF2-40B4-BE49-F238E27FC236}">
                <a16:creationId xmlns:a16="http://schemas.microsoft.com/office/drawing/2014/main" id="{962BC8FB-3D8A-E646-471B-DC6CDF21004A}"/>
              </a:ext>
            </a:extLst>
          </p:cNvPr>
          <p:cNvGrpSpPr/>
          <p:nvPr/>
        </p:nvGrpSpPr>
        <p:grpSpPr>
          <a:xfrm>
            <a:off x="0" y="0"/>
            <a:ext cx="12192000" cy="816015"/>
            <a:chOff x="0" y="0"/>
            <a:chExt cx="12192000" cy="816015"/>
          </a:xfrm>
        </p:grpSpPr>
        <p:sp>
          <p:nvSpPr>
            <p:cNvPr id="154" name="Google Shape;154;g3a02a92a8b5_0_2">
              <a:extLst>
                <a:ext uri="{FF2B5EF4-FFF2-40B4-BE49-F238E27FC236}">
                  <a16:creationId xmlns:a16="http://schemas.microsoft.com/office/drawing/2014/main" id="{40A923C3-220D-7E97-0017-A46B745D1AC2}"/>
                </a:ext>
              </a:extLst>
            </p:cNvPr>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a:extLst>
                <a:ext uri="{FF2B5EF4-FFF2-40B4-BE49-F238E27FC236}">
                  <a16:creationId xmlns:a16="http://schemas.microsoft.com/office/drawing/2014/main" id="{BF3A4E80-F8DE-F2DA-18A0-71C257A0D0F1}"/>
                </a:ext>
              </a:extLst>
            </p:cNvPr>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 name="Immagine 2">
            <a:extLst>
              <a:ext uri="{FF2B5EF4-FFF2-40B4-BE49-F238E27FC236}">
                <a16:creationId xmlns:a16="http://schemas.microsoft.com/office/drawing/2014/main" id="{3007CA25-4583-14D9-0BBD-854F832A078B}"/>
              </a:ext>
            </a:extLst>
          </p:cNvPr>
          <p:cNvPicPr>
            <a:picLocks noChangeAspect="1"/>
          </p:cNvPicPr>
          <p:nvPr/>
        </p:nvPicPr>
        <p:blipFill>
          <a:blip r:embed="rId3"/>
          <a:stretch>
            <a:fillRect/>
          </a:stretch>
        </p:blipFill>
        <p:spPr>
          <a:xfrm>
            <a:off x="4080737" y="1101754"/>
            <a:ext cx="7590066" cy="5362546"/>
          </a:xfrm>
          <a:prstGeom prst="rect">
            <a:avLst/>
          </a:prstGeom>
        </p:spPr>
      </p:pic>
    </p:spTree>
    <p:extLst>
      <p:ext uri="{BB962C8B-B14F-4D97-AF65-F5344CB8AC3E}">
        <p14:creationId xmlns:p14="http://schemas.microsoft.com/office/powerpoint/2010/main" val="144130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BBC4C108-80DF-5CDA-8851-409B1DDB7B58}"/>
            </a:ext>
          </a:extLst>
        </p:cNvPr>
        <p:cNvGrpSpPr/>
        <p:nvPr/>
      </p:nvGrpSpPr>
      <p:grpSpPr>
        <a:xfrm>
          <a:off x="0" y="0"/>
          <a:ext cx="0" cy="0"/>
          <a:chOff x="0" y="0"/>
          <a:chExt cx="0" cy="0"/>
        </a:xfrm>
      </p:grpSpPr>
      <p:sp>
        <p:nvSpPr>
          <p:cNvPr id="188" name="Google Shape;188;p38">
            <a:extLst>
              <a:ext uri="{FF2B5EF4-FFF2-40B4-BE49-F238E27FC236}">
                <a16:creationId xmlns:a16="http://schemas.microsoft.com/office/drawing/2014/main" id="{D9800CDD-E6C1-947D-48EA-21544443DB77}"/>
              </a:ext>
            </a:extLst>
          </p:cNvPr>
          <p:cNvSpPr/>
          <p:nvPr/>
        </p:nvSpPr>
        <p:spPr>
          <a:xfrm rot="5400000">
            <a:off x="10942414" y="959027"/>
            <a:ext cx="954160" cy="822551"/>
          </a:xfrm>
          <a:prstGeom prst="hexagon">
            <a:avLst>
              <a:gd name="adj" fmla="val 25000"/>
              <a:gd name="vf" fmla="val 115470"/>
            </a:avLst>
          </a:prstGeom>
          <a:solidFill>
            <a:srgbClr val="FFFFFF">
              <a:alpha val="2156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E0D50093-A0EC-333F-2C1B-65EA5E5E4831}"/>
              </a:ext>
            </a:extLst>
          </p:cNvPr>
          <p:cNvPicPr>
            <a:picLocks noChangeAspect="1"/>
          </p:cNvPicPr>
          <p:nvPr/>
        </p:nvPicPr>
        <p:blipFill>
          <a:blip r:embed="rId3"/>
          <a:stretch>
            <a:fillRect/>
          </a:stretch>
        </p:blipFill>
        <p:spPr>
          <a:xfrm>
            <a:off x="0" y="0"/>
            <a:ext cx="12192000" cy="6902765"/>
          </a:xfrm>
          <a:prstGeom prst="rect">
            <a:avLst/>
          </a:prstGeom>
        </p:spPr>
      </p:pic>
    </p:spTree>
    <p:extLst>
      <p:ext uri="{BB962C8B-B14F-4D97-AF65-F5344CB8AC3E}">
        <p14:creationId xmlns:p14="http://schemas.microsoft.com/office/powerpoint/2010/main" val="28726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7AA13CBD-70A3-510C-A19E-4BF2BF786EA2}"/>
            </a:ext>
          </a:extLst>
        </p:cNvPr>
        <p:cNvGrpSpPr/>
        <p:nvPr/>
      </p:nvGrpSpPr>
      <p:grpSpPr>
        <a:xfrm>
          <a:off x="0" y="0"/>
          <a:ext cx="0" cy="0"/>
          <a:chOff x="0" y="0"/>
          <a:chExt cx="0" cy="0"/>
        </a:xfrm>
      </p:grpSpPr>
      <p:sp>
        <p:nvSpPr>
          <p:cNvPr id="188" name="Google Shape;188;p38">
            <a:extLst>
              <a:ext uri="{FF2B5EF4-FFF2-40B4-BE49-F238E27FC236}">
                <a16:creationId xmlns:a16="http://schemas.microsoft.com/office/drawing/2014/main" id="{B3B807F3-A601-B407-2653-DD0F827C0575}"/>
              </a:ext>
            </a:extLst>
          </p:cNvPr>
          <p:cNvSpPr/>
          <p:nvPr/>
        </p:nvSpPr>
        <p:spPr>
          <a:xfrm rot="5400000">
            <a:off x="10942414" y="959027"/>
            <a:ext cx="954160" cy="822551"/>
          </a:xfrm>
          <a:prstGeom prst="hexagon">
            <a:avLst>
              <a:gd name="adj" fmla="val 25000"/>
              <a:gd name="vf" fmla="val 115470"/>
            </a:avLst>
          </a:prstGeom>
          <a:solidFill>
            <a:srgbClr val="FFFFFF">
              <a:alpha val="2156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Immagine 2">
            <a:extLst>
              <a:ext uri="{FF2B5EF4-FFF2-40B4-BE49-F238E27FC236}">
                <a16:creationId xmlns:a16="http://schemas.microsoft.com/office/drawing/2014/main" id="{25BDDBEA-CBD7-7373-DF7F-3C189A382FF0}"/>
              </a:ext>
            </a:extLst>
          </p:cNvPr>
          <p:cNvPicPr>
            <a:picLocks noChangeAspect="1"/>
          </p:cNvPicPr>
          <p:nvPr/>
        </p:nvPicPr>
        <p:blipFill>
          <a:blip r:embed="rId3"/>
          <a:stretch>
            <a:fillRect/>
          </a:stretch>
        </p:blipFill>
        <p:spPr>
          <a:xfrm>
            <a:off x="0" y="0"/>
            <a:ext cx="12192000" cy="6908613"/>
          </a:xfrm>
          <a:prstGeom prst="rect">
            <a:avLst/>
          </a:prstGeom>
        </p:spPr>
      </p:pic>
    </p:spTree>
    <p:extLst>
      <p:ext uri="{BB962C8B-B14F-4D97-AF65-F5344CB8AC3E}">
        <p14:creationId xmlns:p14="http://schemas.microsoft.com/office/powerpoint/2010/main" val="2624106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A4D3E8F3-1D1C-767B-7759-988259165B5F}"/>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83DD21C2-4879-3BF4-543D-006EC82495E1}"/>
              </a:ext>
            </a:extLst>
          </p:cNvPr>
          <p:cNvSpPr txBox="1"/>
          <p:nvPr/>
        </p:nvSpPr>
        <p:spPr>
          <a:xfrm>
            <a:off x="274717" y="1042037"/>
            <a:ext cx="48833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a:solidFill>
                  <a:schemeClr val="dk1"/>
                </a:solidFill>
                <a:latin typeface="Montserrat SemiBold"/>
                <a:sym typeface="Montserrat SemiBold"/>
              </a:rPr>
              <a:t>Delta Po</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08B47D6B-F66D-B001-3FAC-AAE0E8807FBC}"/>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F51F5180-E6FB-B169-EB4A-1A9623FA80B9}"/>
              </a:ext>
            </a:extLst>
          </p:cNvPr>
          <p:cNvSpPr txBox="1"/>
          <p:nvPr/>
        </p:nvSpPr>
        <p:spPr>
          <a:xfrm>
            <a:off x="161061" y="2513474"/>
            <a:ext cx="5934939" cy="4093388"/>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The Po Delta is not simply responding with </a:t>
            </a:r>
            <a:r>
              <a:rPr lang="en-US" sz="1600" b="1" dirty="0">
                <a:solidFill>
                  <a:schemeClr val="dk1"/>
                </a:solidFill>
                <a:latin typeface="Montserrat"/>
                <a:ea typeface="Montserrat"/>
                <a:cs typeface="Montserrat"/>
                <a:sym typeface="Montserrat"/>
              </a:rPr>
              <a:t>emergency measures</a:t>
            </a:r>
            <a:r>
              <a:rPr lang="en-US" sz="1600" dirty="0">
                <a:solidFill>
                  <a:schemeClr val="dk1"/>
                </a:solidFill>
                <a:latin typeface="Montserrat"/>
                <a:ea typeface="Montserrat"/>
                <a:cs typeface="Montserrat"/>
                <a:sym typeface="Montserrat"/>
              </a:rPr>
              <a:t>.</a:t>
            </a:r>
          </a:p>
          <a:p>
            <a:pPr lvl="0" algn="just">
              <a:lnSpc>
                <a:spcPct val="125000"/>
              </a:lnSpc>
              <a:buSzPts val="1600"/>
            </a:pPr>
            <a:r>
              <a:rPr lang="en-US" sz="1600" dirty="0">
                <a:solidFill>
                  <a:schemeClr val="dk1"/>
                </a:solidFill>
                <a:latin typeface="Montserrat"/>
                <a:ea typeface="Montserrat"/>
                <a:cs typeface="Montserrat"/>
                <a:sym typeface="Montserrat"/>
              </a:rPr>
              <a:t>There are substantial </a:t>
            </a:r>
            <a:r>
              <a:rPr lang="en-US" sz="1600" b="1" dirty="0">
                <a:solidFill>
                  <a:schemeClr val="dk1"/>
                </a:solidFill>
                <a:latin typeface="Montserrat"/>
                <a:ea typeface="Montserrat"/>
                <a:cs typeface="Montserrat"/>
                <a:sym typeface="Montserrat"/>
              </a:rPr>
              <a:t>planning tool</a:t>
            </a:r>
            <a:r>
              <a:rPr lang="en-US" sz="1600" dirty="0">
                <a:solidFill>
                  <a:schemeClr val="dk1"/>
                </a:solidFill>
                <a:latin typeface="Montserrat"/>
                <a:ea typeface="Montserrat"/>
                <a:cs typeface="Montserrat"/>
                <a:sym typeface="Montserrat"/>
              </a:rPr>
              <a:t>s in place:</a:t>
            </a:r>
          </a:p>
          <a:p>
            <a:pPr lvl="0" algn="just">
              <a:lnSpc>
                <a:spcPct val="125000"/>
              </a:lnSpc>
              <a:buSzPts val="1600"/>
            </a:pPr>
            <a:r>
              <a:rPr lang="en-US" sz="1600" dirty="0">
                <a:solidFill>
                  <a:schemeClr val="dk1"/>
                </a:solidFill>
                <a:latin typeface="Montserrat"/>
                <a:ea typeface="Montserrat"/>
                <a:cs typeface="Montserrat"/>
                <a:sym typeface="Montserrat"/>
              </a:rPr>
              <a:t>• Po Delta Park management plan integrating </a:t>
            </a:r>
            <a:r>
              <a:rPr lang="en-US" sz="1600" b="1" dirty="0">
                <a:solidFill>
                  <a:schemeClr val="dk1"/>
                </a:solidFill>
                <a:latin typeface="Montserrat"/>
                <a:ea typeface="Montserrat"/>
                <a:cs typeface="Montserrat"/>
                <a:sym typeface="Montserrat"/>
              </a:rPr>
              <a:t>biodiversity conservation with hydrological regulation</a:t>
            </a:r>
            <a:r>
              <a:rPr lang="en-US" sz="1600" dirty="0">
                <a:solidFill>
                  <a:schemeClr val="dk1"/>
                </a:solidFill>
                <a:latin typeface="Montserrat"/>
                <a:ea typeface="Montserrat"/>
                <a:cs typeface="Montserrat"/>
                <a:sym typeface="Montserrat"/>
              </a:rPr>
              <a:t>.</a:t>
            </a:r>
          </a:p>
          <a:p>
            <a:pPr lvl="0" algn="just">
              <a:lnSpc>
                <a:spcPct val="125000"/>
              </a:lnSpc>
              <a:buSzPts val="1600"/>
            </a:pPr>
            <a:r>
              <a:rPr lang="en-US" sz="1600" dirty="0">
                <a:solidFill>
                  <a:schemeClr val="dk1"/>
                </a:solidFill>
                <a:latin typeface="Montserrat"/>
                <a:ea typeface="Montserrat"/>
                <a:cs typeface="Montserrat"/>
                <a:sym typeface="Montserrat"/>
              </a:rPr>
              <a:t>• Municipal plans introducing </a:t>
            </a:r>
            <a:r>
              <a:rPr lang="en-US" sz="1600" b="1" dirty="0">
                <a:solidFill>
                  <a:schemeClr val="dk1"/>
                </a:solidFill>
                <a:latin typeface="Montserrat"/>
                <a:ea typeface="Montserrat"/>
                <a:cs typeface="Montserrat"/>
                <a:sym typeface="Montserrat"/>
              </a:rPr>
              <a:t>setback zones </a:t>
            </a:r>
            <a:r>
              <a:rPr lang="en-US" sz="1600" dirty="0">
                <a:solidFill>
                  <a:schemeClr val="dk1"/>
                </a:solidFill>
                <a:latin typeface="Montserrat"/>
                <a:ea typeface="Montserrat"/>
                <a:cs typeface="Montserrat"/>
                <a:sym typeface="Montserrat"/>
              </a:rPr>
              <a:t>and restrictions on building in erosion-prone coastal belts.</a:t>
            </a:r>
          </a:p>
          <a:p>
            <a:pPr lvl="0" algn="just">
              <a:lnSpc>
                <a:spcPct val="125000"/>
              </a:lnSpc>
              <a:buSzPts val="1600"/>
            </a:pPr>
            <a:r>
              <a:rPr lang="en-US" sz="1600" dirty="0">
                <a:solidFill>
                  <a:schemeClr val="dk1"/>
                </a:solidFill>
                <a:latin typeface="Montserrat"/>
                <a:ea typeface="Montserrat"/>
                <a:cs typeface="Montserrat"/>
                <a:sym typeface="Montserrat"/>
              </a:rPr>
              <a:t>• Dune reconstruction using </a:t>
            </a:r>
            <a:r>
              <a:rPr lang="en-US" sz="1600" b="1" dirty="0">
                <a:solidFill>
                  <a:schemeClr val="dk1"/>
                </a:solidFill>
                <a:latin typeface="Montserrat"/>
                <a:ea typeface="Montserrat"/>
                <a:cs typeface="Montserrat"/>
                <a:sym typeface="Montserrat"/>
              </a:rPr>
              <a:t>nature-based methods</a:t>
            </a:r>
            <a:r>
              <a:rPr lang="en-US" sz="1600" dirty="0">
                <a:solidFill>
                  <a:schemeClr val="dk1"/>
                </a:solidFill>
                <a:latin typeface="Montserrat"/>
                <a:ea typeface="Montserrat"/>
                <a:cs typeface="Montserrat"/>
                <a:sym typeface="Montserrat"/>
              </a:rPr>
              <a:t>.</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i="1" dirty="0">
                <a:solidFill>
                  <a:schemeClr val="dk1"/>
                </a:solidFill>
                <a:latin typeface="Montserrat"/>
                <a:ea typeface="Montserrat"/>
                <a:cs typeface="Montserrat"/>
                <a:sym typeface="Montserrat"/>
              </a:rPr>
              <a:t>Source: Delta Po Park Environmental Plan (2011), elaboration Veneto Region and </a:t>
            </a:r>
            <a:r>
              <a:rPr lang="en-US" sz="1600" i="1" dirty="0" err="1">
                <a:solidFill>
                  <a:schemeClr val="dk1"/>
                </a:solidFill>
                <a:latin typeface="Montserrat"/>
                <a:ea typeface="Montserrat"/>
                <a:cs typeface="Montserrat"/>
                <a:sym typeface="Montserrat"/>
              </a:rPr>
              <a:t>Iuav</a:t>
            </a:r>
            <a:endParaRPr lang="en-US" sz="1600" i="1" dirty="0">
              <a:solidFill>
                <a:schemeClr val="dk1"/>
              </a:solidFill>
              <a:latin typeface="Montserrat"/>
              <a:ea typeface="Montserrat"/>
              <a:cs typeface="Montserrat"/>
              <a:sym typeface="Montserrat"/>
            </a:endParaRPr>
          </a:p>
          <a:p>
            <a:pPr lvl="0" algn="just">
              <a:lnSpc>
                <a:spcPct val="125000"/>
              </a:lnSpc>
              <a:buSzPts val="1600"/>
            </a:pPr>
            <a:endParaRPr lang="en-US" sz="1600" dirty="0" err="1">
              <a:solidFill>
                <a:schemeClr val="dk1"/>
              </a:solidFill>
              <a:latin typeface="Montserrat"/>
              <a:ea typeface="Montserrat"/>
              <a:cs typeface="Montserrat"/>
              <a:sym typeface="Montserrat"/>
            </a:endParaRPr>
          </a:p>
        </p:txBody>
      </p:sp>
      <p:sp>
        <p:nvSpPr>
          <p:cNvPr id="152" name="Google Shape;152;g3a02a92a8b5_0_2">
            <a:extLst>
              <a:ext uri="{FF2B5EF4-FFF2-40B4-BE49-F238E27FC236}">
                <a16:creationId xmlns:a16="http://schemas.microsoft.com/office/drawing/2014/main" id="{E2D2D48B-4EBA-A7A7-86D5-AC21CEBB0326}"/>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13</a:t>
            </a:fld>
            <a:endParaRPr sz="1400">
              <a:latin typeface="Montserrat"/>
              <a:ea typeface="Montserrat"/>
              <a:cs typeface="Montserrat"/>
              <a:sym typeface="Montserrat"/>
            </a:endParaRPr>
          </a:p>
        </p:txBody>
      </p:sp>
      <p:pic>
        <p:nvPicPr>
          <p:cNvPr id="2" name="Picture 10" descr="tav_7">
            <a:extLst>
              <a:ext uri="{FF2B5EF4-FFF2-40B4-BE49-F238E27FC236}">
                <a16:creationId xmlns:a16="http://schemas.microsoft.com/office/drawing/2014/main" id="{B48AC31D-4070-F0A2-1FF1-5C63BF775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365" y="-75730"/>
            <a:ext cx="4565889" cy="700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190;p6">
            <a:extLst>
              <a:ext uri="{FF2B5EF4-FFF2-40B4-BE49-F238E27FC236}">
                <a16:creationId xmlns:a16="http://schemas.microsoft.com/office/drawing/2014/main" id="{6776E4AA-5455-9A70-BAFE-A1ACB95642CB}"/>
              </a:ext>
            </a:extLst>
          </p:cNvPr>
          <p:cNvSpPr/>
          <p:nvPr/>
        </p:nvSpPr>
        <p:spPr>
          <a:xfrm>
            <a:off x="11517651" y="0"/>
            <a:ext cx="658812" cy="68580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Google Shape;197;p6">
            <a:extLst>
              <a:ext uri="{FF2B5EF4-FFF2-40B4-BE49-F238E27FC236}">
                <a16:creationId xmlns:a16="http://schemas.microsoft.com/office/drawing/2014/main" id="{9278583E-B07C-CA2C-30D0-426A0D37D883}"/>
              </a:ext>
            </a:extLst>
          </p:cNvPr>
          <p:cNvSpPr/>
          <p:nvPr/>
        </p:nvSpPr>
        <p:spPr>
          <a:xfrm>
            <a:off x="11184254" y="0"/>
            <a:ext cx="254700" cy="68580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55665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91E53E55-2E15-3A30-291E-66578979233E}"/>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ECE10EBF-4D32-37DA-06B7-784D81497D90}"/>
              </a:ext>
            </a:extLst>
          </p:cNvPr>
          <p:cNvSpPr txBox="1"/>
          <p:nvPr/>
        </p:nvSpPr>
        <p:spPr>
          <a:xfrm>
            <a:off x="274717" y="1042037"/>
            <a:ext cx="48833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a:solidFill>
                  <a:schemeClr val="dk1"/>
                </a:solidFill>
                <a:latin typeface="Montserrat SemiBold"/>
                <a:sym typeface="Montserrat SemiBold"/>
              </a:rPr>
              <a:t>Delta Po</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5607CA31-967F-34F5-9443-85BEA34AF7A0}"/>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7FA10C89-9753-E32D-1944-D5E2096517F1}"/>
              </a:ext>
            </a:extLst>
          </p:cNvPr>
          <p:cNvSpPr txBox="1"/>
          <p:nvPr/>
        </p:nvSpPr>
        <p:spPr>
          <a:xfrm>
            <a:off x="389662" y="2533046"/>
            <a:ext cx="4768444" cy="2862282"/>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 Experiments in managed realignment, allowing selected areas to be </a:t>
            </a:r>
            <a:r>
              <a:rPr lang="en-US" sz="1600" b="1" dirty="0">
                <a:solidFill>
                  <a:schemeClr val="dk1"/>
                </a:solidFill>
                <a:latin typeface="Montserrat"/>
                <a:ea typeface="Montserrat"/>
                <a:cs typeface="Montserrat"/>
                <a:sym typeface="Montserrat"/>
              </a:rPr>
              <a:t>intentionally flooded </a:t>
            </a:r>
            <a:r>
              <a:rPr lang="en-US" sz="1600" dirty="0">
                <a:solidFill>
                  <a:schemeClr val="dk1"/>
                </a:solidFill>
                <a:latin typeface="Montserrat"/>
                <a:ea typeface="Montserrat"/>
                <a:cs typeface="Montserrat"/>
                <a:sym typeface="Montserrat"/>
              </a:rPr>
              <a:t>to relieve pressure on embankments.</a:t>
            </a:r>
          </a:p>
          <a:p>
            <a:pPr lvl="0" algn="just">
              <a:lnSpc>
                <a:spcPct val="125000"/>
              </a:lnSpc>
              <a:buSzPts val="1600"/>
            </a:pPr>
            <a:r>
              <a:rPr lang="en-US" sz="1600" dirty="0">
                <a:solidFill>
                  <a:schemeClr val="dk1"/>
                </a:solidFill>
                <a:latin typeface="Montserrat"/>
                <a:ea typeface="Montserrat"/>
                <a:cs typeface="Montserrat"/>
                <a:sym typeface="Montserrat"/>
              </a:rPr>
              <a:t>• </a:t>
            </a:r>
            <a:r>
              <a:rPr lang="en-US" sz="1600" b="1" dirty="0">
                <a:solidFill>
                  <a:schemeClr val="dk1"/>
                </a:solidFill>
                <a:latin typeface="Montserrat"/>
                <a:ea typeface="Montserrat"/>
                <a:cs typeface="Montserrat"/>
                <a:sym typeface="Montserrat"/>
              </a:rPr>
              <a:t>Wetland restoration </a:t>
            </a:r>
            <a:r>
              <a:rPr lang="en-US" sz="1600" dirty="0">
                <a:solidFill>
                  <a:schemeClr val="dk1"/>
                </a:solidFill>
                <a:latin typeface="Montserrat"/>
                <a:ea typeface="Montserrat"/>
                <a:cs typeface="Montserrat"/>
                <a:sym typeface="Montserrat"/>
              </a:rPr>
              <a:t>projects in the Sacca di Goro and other lagoons.</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dirty="0">
                <a:solidFill>
                  <a:schemeClr val="dk1"/>
                </a:solidFill>
                <a:latin typeface="Montserrat"/>
                <a:ea typeface="Montserrat"/>
                <a:cs typeface="Montserrat"/>
                <a:sym typeface="Montserrat"/>
              </a:rPr>
              <a:t>(source </a:t>
            </a:r>
            <a:r>
              <a:rPr lang="en-US" sz="1600" dirty="0" err="1">
                <a:solidFill>
                  <a:schemeClr val="dk1"/>
                </a:solidFill>
                <a:latin typeface="Montserrat"/>
                <a:ea typeface="Montserrat"/>
                <a:cs typeface="Montserrat"/>
                <a:sym typeface="Montserrat"/>
              </a:rPr>
              <a:t>Appiotti</a:t>
            </a:r>
            <a:r>
              <a:rPr lang="en-US" sz="1600" dirty="0">
                <a:solidFill>
                  <a:schemeClr val="dk1"/>
                </a:solidFill>
                <a:latin typeface="Montserrat"/>
                <a:ea typeface="Montserrat"/>
                <a:cs typeface="Montserrat"/>
                <a:sym typeface="Montserrat"/>
              </a:rPr>
              <a:t> F. Magni F., Musco. F. (2023) </a:t>
            </a:r>
            <a:r>
              <a:rPr lang="en-US" sz="1600" i="1" dirty="0">
                <a:solidFill>
                  <a:schemeClr val="dk1"/>
                </a:solidFill>
                <a:latin typeface="Montserrat"/>
                <a:ea typeface="Montserrat"/>
                <a:cs typeface="Montserrat"/>
                <a:sym typeface="Montserrat"/>
              </a:rPr>
              <a:t>Il Delta </a:t>
            </a:r>
            <a:r>
              <a:rPr lang="en-US" sz="1600" i="1" dirty="0" err="1">
                <a:solidFill>
                  <a:schemeClr val="dk1"/>
                </a:solidFill>
                <a:latin typeface="Montserrat"/>
                <a:ea typeface="Montserrat"/>
                <a:cs typeface="Montserrat"/>
                <a:sym typeface="Montserrat"/>
              </a:rPr>
              <a:t>che</a:t>
            </a:r>
            <a:r>
              <a:rPr lang="en-US" sz="1600" i="1" dirty="0">
                <a:solidFill>
                  <a:schemeClr val="dk1"/>
                </a:solidFill>
                <a:latin typeface="Montserrat"/>
                <a:ea typeface="Montserrat"/>
                <a:cs typeface="Montserrat"/>
                <a:sym typeface="Montserrat"/>
              </a:rPr>
              <a:t> cambia</a:t>
            </a:r>
            <a:r>
              <a:rPr lang="en-US" sz="1600" dirty="0">
                <a:solidFill>
                  <a:schemeClr val="dk1"/>
                </a:solidFill>
                <a:latin typeface="Montserrat"/>
                <a:ea typeface="Montserrat"/>
                <a:cs typeface="Montserrat"/>
                <a:sym typeface="Montserrat"/>
              </a:rPr>
              <a:t>, Il </a:t>
            </a:r>
            <a:r>
              <a:rPr lang="en-US" sz="1600" dirty="0" err="1">
                <a:solidFill>
                  <a:schemeClr val="dk1"/>
                </a:solidFill>
                <a:latin typeface="Montserrat"/>
                <a:ea typeface="Montserrat"/>
                <a:cs typeface="Montserrat"/>
                <a:sym typeface="Montserrat"/>
              </a:rPr>
              <a:t>Poligrafo</a:t>
            </a:r>
            <a:r>
              <a:rPr lang="en-US" sz="1600" dirty="0">
                <a:solidFill>
                  <a:schemeClr val="dk1"/>
                </a:solidFill>
                <a:latin typeface="Montserrat"/>
                <a:ea typeface="Montserrat"/>
                <a:cs typeface="Montserrat"/>
                <a:sym typeface="Montserrat"/>
              </a:rPr>
              <a:t>)</a:t>
            </a:r>
          </a:p>
        </p:txBody>
      </p:sp>
      <p:sp>
        <p:nvSpPr>
          <p:cNvPr id="152" name="Google Shape;152;g3a02a92a8b5_0_2">
            <a:extLst>
              <a:ext uri="{FF2B5EF4-FFF2-40B4-BE49-F238E27FC236}">
                <a16:creationId xmlns:a16="http://schemas.microsoft.com/office/drawing/2014/main" id="{35F7E7D6-C803-4AFF-B6F8-CB7238FD6E77}"/>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14</a:t>
            </a:fld>
            <a:endParaRPr sz="1400">
              <a:latin typeface="Montserrat"/>
              <a:ea typeface="Montserrat"/>
              <a:cs typeface="Montserrat"/>
              <a:sym typeface="Montserrat"/>
            </a:endParaRPr>
          </a:p>
        </p:txBody>
      </p:sp>
      <p:grpSp>
        <p:nvGrpSpPr>
          <p:cNvPr id="153" name="Google Shape;153;g3a02a92a8b5_0_2">
            <a:extLst>
              <a:ext uri="{FF2B5EF4-FFF2-40B4-BE49-F238E27FC236}">
                <a16:creationId xmlns:a16="http://schemas.microsoft.com/office/drawing/2014/main" id="{4A9DEE96-05F9-4EA6-C56B-2189F0C84694}"/>
              </a:ext>
            </a:extLst>
          </p:cNvPr>
          <p:cNvGrpSpPr/>
          <p:nvPr/>
        </p:nvGrpSpPr>
        <p:grpSpPr>
          <a:xfrm>
            <a:off x="0" y="0"/>
            <a:ext cx="12192000" cy="816015"/>
            <a:chOff x="0" y="0"/>
            <a:chExt cx="12192000" cy="816015"/>
          </a:xfrm>
        </p:grpSpPr>
        <p:sp>
          <p:nvSpPr>
            <p:cNvPr id="154" name="Google Shape;154;g3a02a92a8b5_0_2">
              <a:extLst>
                <a:ext uri="{FF2B5EF4-FFF2-40B4-BE49-F238E27FC236}">
                  <a16:creationId xmlns:a16="http://schemas.microsoft.com/office/drawing/2014/main" id="{6C9E7BA3-878F-1E85-3752-568D9590C612}"/>
                </a:ext>
              </a:extLst>
            </p:cNvPr>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a:extLst>
                <a:ext uri="{FF2B5EF4-FFF2-40B4-BE49-F238E27FC236}">
                  <a16:creationId xmlns:a16="http://schemas.microsoft.com/office/drawing/2014/main" id="{C2965A57-6872-B89A-28BC-4276C43EDD72}"/>
                </a:ext>
              </a:extLst>
            </p:cNvPr>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Immagine 1">
            <a:extLst>
              <a:ext uri="{FF2B5EF4-FFF2-40B4-BE49-F238E27FC236}">
                <a16:creationId xmlns:a16="http://schemas.microsoft.com/office/drawing/2014/main" id="{D0593354-CEA3-5DE9-A90E-0258C89EE7C6}"/>
              </a:ext>
            </a:extLst>
          </p:cNvPr>
          <p:cNvPicPr>
            <a:picLocks noChangeAspect="1"/>
          </p:cNvPicPr>
          <p:nvPr/>
        </p:nvPicPr>
        <p:blipFill>
          <a:blip r:embed="rId3"/>
          <a:stretch>
            <a:fillRect/>
          </a:stretch>
        </p:blipFill>
        <p:spPr>
          <a:xfrm>
            <a:off x="5867400" y="810286"/>
            <a:ext cx="5723317" cy="5802199"/>
          </a:xfrm>
          <a:prstGeom prst="rect">
            <a:avLst/>
          </a:prstGeom>
        </p:spPr>
      </p:pic>
      <p:pic>
        <p:nvPicPr>
          <p:cNvPr id="3" name="Immagine 2">
            <a:extLst>
              <a:ext uri="{FF2B5EF4-FFF2-40B4-BE49-F238E27FC236}">
                <a16:creationId xmlns:a16="http://schemas.microsoft.com/office/drawing/2014/main" id="{F8C508D9-B86C-598E-0F2E-62B0B2F3C159}"/>
              </a:ext>
            </a:extLst>
          </p:cNvPr>
          <p:cNvPicPr>
            <a:picLocks noChangeAspect="1"/>
          </p:cNvPicPr>
          <p:nvPr/>
        </p:nvPicPr>
        <p:blipFill>
          <a:blip r:embed="rId4"/>
          <a:srcRect t="75283"/>
          <a:stretch>
            <a:fillRect/>
          </a:stretch>
        </p:blipFill>
        <p:spPr>
          <a:xfrm>
            <a:off x="452552" y="5604211"/>
            <a:ext cx="3797300" cy="1057886"/>
          </a:xfrm>
          <a:prstGeom prst="rect">
            <a:avLst/>
          </a:prstGeom>
        </p:spPr>
      </p:pic>
    </p:spTree>
    <p:extLst>
      <p:ext uri="{BB962C8B-B14F-4D97-AF65-F5344CB8AC3E}">
        <p14:creationId xmlns:p14="http://schemas.microsoft.com/office/powerpoint/2010/main" val="400160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96E52A8E-5064-3EB4-F8AC-8DA5C17A34A8}"/>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3DD3E5C9-4D44-7253-AD3F-6E0F33C577B7}"/>
              </a:ext>
            </a:extLst>
          </p:cNvPr>
          <p:cNvSpPr txBox="1"/>
          <p:nvPr/>
        </p:nvSpPr>
        <p:spPr>
          <a:xfrm>
            <a:off x="274717" y="1042037"/>
            <a:ext cx="48833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a:solidFill>
                  <a:schemeClr val="dk1"/>
                </a:solidFill>
                <a:latin typeface="Montserrat SemiBold"/>
                <a:sym typeface="Montserrat SemiBold"/>
              </a:rPr>
              <a:t>Delta Po</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2C5E196A-056B-DE38-9DDB-3EEC39FA6465}"/>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E8789A1D-8162-DE75-50D4-A60B37495D08}"/>
              </a:ext>
            </a:extLst>
          </p:cNvPr>
          <p:cNvSpPr txBox="1"/>
          <p:nvPr/>
        </p:nvSpPr>
        <p:spPr>
          <a:xfrm>
            <a:off x="161061" y="2513474"/>
            <a:ext cx="2886939" cy="3170058"/>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Integration of measure for interphase lagoons to properly maintain coastal system </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i="1" dirty="0">
                <a:solidFill>
                  <a:schemeClr val="dk1"/>
                </a:solidFill>
                <a:latin typeface="Montserrat"/>
                <a:ea typeface="Montserrat"/>
                <a:cs typeface="Montserrat"/>
                <a:sym typeface="Montserrat"/>
              </a:rPr>
              <a:t>Source: SPA Delta Po Plan Management Plan, Delta Po Park Authority-</a:t>
            </a:r>
            <a:r>
              <a:rPr lang="en-US" sz="1600" i="1" dirty="0" err="1">
                <a:solidFill>
                  <a:schemeClr val="dk1"/>
                </a:solidFill>
                <a:latin typeface="Montserrat"/>
                <a:ea typeface="Montserrat"/>
                <a:cs typeface="Montserrat"/>
                <a:sym typeface="Montserrat"/>
              </a:rPr>
              <a:t>Iuav</a:t>
            </a:r>
            <a:r>
              <a:rPr lang="en-US" sz="1600" i="1" dirty="0">
                <a:solidFill>
                  <a:schemeClr val="dk1"/>
                </a:solidFill>
                <a:latin typeface="Montserrat"/>
                <a:ea typeface="Montserrat"/>
                <a:cs typeface="Montserrat"/>
                <a:sym typeface="Montserrat"/>
              </a:rPr>
              <a:t> and Istituto Delta (2012)</a:t>
            </a:r>
          </a:p>
        </p:txBody>
      </p:sp>
      <p:sp>
        <p:nvSpPr>
          <p:cNvPr id="152" name="Google Shape;152;g3a02a92a8b5_0_2">
            <a:extLst>
              <a:ext uri="{FF2B5EF4-FFF2-40B4-BE49-F238E27FC236}">
                <a16:creationId xmlns:a16="http://schemas.microsoft.com/office/drawing/2014/main" id="{83667A9B-ED9C-00F7-8E2F-FE2F49A61668}"/>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15</a:t>
            </a:fld>
            <a:endParaRPr sz="1400">
              <a:latin typeface="Montserrat"/>
              <a:ea typeface="Montserrat"/>
              <a:cs typeface="Montserrat"/>
              <a:sym typeface="Montserrat"/>
            </a:endParaRPr>
          </a:p>
        </p:txBody>
      </p:sp>
      <p:grpSp>
        <p:nvGrpSpPr>
          <p:cNvPr id="153" name="Google Shape;153;g3a02a92a8b5_0_2">
            <a:extLst>
              <a:ext uri="{FF2B5EF4-FFF2-40B4-BE49-F238E27FC236}">
                <a16:creationId xmlns:a16="http://schemas.microsoft.com/office/drawing/2014/main" id="{44E4CC11-042E-CCBB-3AA9-05FA52FBBFEF}"/>
              </a:ext>
            </a:extLst>
          </p:cNvPr>
          <p:cNvGrpSpPr/>
          <p:nvPr/>
        </p:nvGrpSpPr>
        <p:grpSpPr>
          <a:xfrm>
            <a:off x="0" y="0"/>
            <a:ext cx="12192000" cy="816015"/>
            <a:chOff x="0" y="0"/>
            <a:chExt cx="12192000" cy="816015"/>
          </a:xfrm>
        </p:grpSpPr>
        <p:sp>
          <p:nvSpPr>
            <p:cNvPr id="154" name="Google Shape;154;g3a02a92a8b5_0_2">
              <a:extLst>
                <a:ext uri="{FF2B5EF4-FFF2-40B4-BE49-F238E27FC236}">
                  <a16:creationId xmlns:a16="http://schemas.microsoft.com/office/drawing/2014/main" id="{9F784C53-AD4C-FBA3-2A3E-890326E0D3F2}"/>
                </a:ext>
              </a:extLst>
            </p:cNvPr>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a:extLst>
                <a:ext uri="{FF2B5EF4-FFF2-40B4-BE49-F238E27FC236}">
                  <a16:creationId xmlns:a16="http://schemas.microsoft.com/office/drawing/2014/main" id="{E5B8C980-46C7-557B-E6F0-931361837164}"/>
                </a:ext>
              </a:extLst>
            </p:cNvPr>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 name="Immagine 5" descr="PdG_IT3270023_sistema_VALLIVO_A0.jpg">
            <a:extLst>
              <a:ext uri="{FF2B5EF4-FFF2-40B4-BE49-F238E27FC236}">
                <a16:creationId xmlns:a16="http://schemas.microsoft.com/office/drawing/2014/main" id="{BE293262-B52A-6E63-52E6-1B3F297DAD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6328" y="881430"/>
            <a:ext cx="8244611" cy="58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194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98A9C603-508A-824E-8512-68FE8395231C}"/>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4A645658-1132-EFF2-B45B-A5B445837175}"/>
              </a:ext>
            </a:extLst>
          </p:cNvPr>
          <p:cNvSpPr txBox="1"/>
          <p:nvPr/>
        </p:nvSpPr>
        <p:spPr>
          <a:xfrm>
            <a:off x="274717" y="1042037"/>
            <a:ext cx="62962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a:solidFill>
                  <a:schemeClr val="dk1"/>
                </a:solidFill>
                <a:latin typeface="Montserrat SemiBold"/>
                <a:sym typeface="Montserrat SemiBold"/>
              </a:rPr>
              <a:t>Rotterdam and Duch Delta</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72392804-35F1-0C23-4926-03F6ED04CE81}"/>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B73D9CB9-493F-CEF9-700D-13E45EE723DA}"/>
              </a:ext>
            </a:extLst>
          </p:cNvPr>
          <p:cNvSpPr txBox="1"/>
          <p:nvPr/>
        </p:nvSpPr>
        <p:spPr>
          <a:xfrm>
            <a:off x="389662" y="2533046"/>
            <a:ext cx="4768444" cy="3170058"/>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The </a:t>
            </a:r>
            <a:r>
              <a:rPr lang="en-US" sz="1600" b="1" dirty="0">
                <a:solidFill>
                  <a:schemeClr val="dk1"/>
                </a:solidFill>
                <a:latin typeface="Montserrat"/>
                <a:ea typeface="Montserrat"/>
                <a:cs typeface="Montserrat"/>
                <a:sym typeface="Montserrat"/>
              </a:rPr>
              <a:t>Delta </a:t>
            </a:r>
            <a:r>
              <a:rPr lang="en-US" sz="1600" b="1" dirty="0" err="1">
                <a:solidFill>
                  <a:schemeClr val="dk1"/>
                </a:solidFill>
                <a:latin typeface="Montserrat"/>
                <a:ea typeface="Montserrat"/>
                <a:cs typeface="Montserrat"/>
                <a:sym typeface="Montserrat"/>
              </a:rPr>
              <a:t>Programme</a:t>
            </a:r>
            <a:r>
              <a:rPr lang="en-US" sz="1600" b="1" dirty="0">
                <a:solidFill>
                  <a:schemeClr val="dk1"/>
                </a:solidFill>
                <a:latin typeface="Montserrat"/>
                <a:ea typeface="Montserrat"/>
                <a:cs typeface="Montserrat"/>
                <a:sym typeface="Montserrat"/>
              </a:rPr>
              <a:t> 2024 </a:t>
            </a:r>
            <a:r>
              <a:rPr lang="en-US" sz="1600" dirty="0">
                <a:solidFill>
                  <a:schemeClr val="dk1"/>
                </a:solidFill>
                <a:latin typeface="Montserrat"/>
                <a:ea typeface="Montserrat"/>
                <a:cs typeface="Montserrat"/>
                <a:sym typeface="Montserrat"/>
              </a:rPr>
              <a:t>and the new Nota Ruimte introduce key principles:</a:t>
            </a:r>
          </a:p>
          <a:p>
            <a:pPr lvl="0" algn="just">
              <a:lnSpc>
                <a:spcPct val="125000"/>
              </a:lnSpc>
              <a:buSzPts val="1600"/>
            </a:pPr>
            <a:r>
              <a:rPr lang="en-US" sz="1600" dirty="0">
                <a:solidFill>
                  <a:schemeClr val="dk1"/>
                </a:solidFill>
                <a:latin typeface="Montserrat"/>
                <a:ea typeface="Montserrat"/>
                <a:cs typeface="Montserrat"/>
                <a:sym typeface="Montserrat"/>
              </a:rPr>
              <a:t>• No expansion of the coastline, to preserve sediment dynamics.</a:t>
            </a:r>
          </a:p>
          <a:p>
            <a:pPr lvl="0" algn="just">
              <a:lnSpc>
                <a:spcPct val="125000"/>
              </a:lnSpc>
              <a:buSzPts val="1600"/>
            </a:pPr>
            <a:r>
              <a:rPr lang="en-US" sz="1600" dirty="0">
                <a:solidFill>
                  <a:schemeClr val="dk1"/>
                </a:solidFill>
                <a:latin typeface="Montserrat"/>
                <a:ea typeface="Montserrat"/>
                <a:cs typeface="Montserrat"/>
                <a:sym typeface="Montserrat"/>
              </a:rPr>
              <a:t>• Creation of </a:t>
            </a:r>
            <a:r>
              <a:rPr lang="en-US" sz="1600" b="1" dirty="0">
                <a:solidFill>
                  <a:schemeClr val="dk1"/>
                </a:solidFill>
                <a:latin typeface="Montserrat"/>
                <a:ea typeface="Montserrat"/>
                <a:cs typeface="Montserrat"/>
                <a:sym typeface="Montserrat"/>
              </a:rPr>
              <a:t>river buffer zones </a:t>
            </a:r>
            <a:r>
              <a:rPr lang="en-US" sz="1600" dirty="0">
                <a:solidFill>
                  <a:schemeClr val="dk1"/>
                </a:solidFill>
                <a:latin typeface="Montserrat"/>
                <a:ea typeface="Montserrat"/>
                <a:cs typeface="Montserrat"/>
                <a:sym typeface="Montserrat"/>
              </a:rPr>
              <a:t>for overflow and nature development.</a:t>
            </a:r>
          </a:p>
          <a:p>
            <a:pPr lvl="0" algn="just">
              <a:lnSpc>
                <a:spcPct val="125000"/>
              </a:lnSpc>
              <a:buSzPts val="1600"/>
            </a:pPr>
            <a:r>
              <a:rPr lang="en-US" sz="1600" dirty="0">
                <a:solidFill>
                  <a:schemeClr val="dk1"/>
                </a:solidFill>
                <a:latin typeface="Montserrat"/>
                <a:ea typeface="Montserrat"/>
                <a:cs typeface="Montserrat"/>
                <a:sym typeface="Montserrat"/>
              </a:rPr>
              <a:t>• Use of adaptive pathways: </a:t>
            </a:r>
            <a:r>
              <a:rPr lang="en-US" sz="1600" b="1" i="1" dirty="0">
                <a:solidFill>
                  <a:schemeClr val="dk1"/>
                </a:solidFill>
                <a:latin typeface="Montserrat"/>
                <a:ea typeface="Montserrat"/>
                <a:cs typeface="Montserrat"/>
                <a:sym typeface="Montserrat"/>
              </a:rPr>
              <a:t>planning decisions</a:t>
            </a:r>
            <a:r>
              <a:rPr lang="en-US" sz="1600" b="1" dirty="0">
                <a:solidFill>
                  <a:schemeClr val="dk1"/>
                </a:solidFill>
                <a:latin typeface="Montserrat"/>
                <a:ea typeface="Montserrat"/>
                <a:cs typeface="Montserrat"/>
                <a:sym typeface="Montserrat"/>
              </a:rPr>
              <a:t> linked to thresholds such as +1 m, +2 m, +3 m of sea-level rise</a:t>
            </a:r>
            <a:r>
              <a:rPr lang="en-US" sz="1600" dirty="0">
                <a:solidFill>
                  <a:schemeClr val="dk1"/>
                </a:solidFill>
                <a:latin typeface="Montserrat"/>
                <a:ea typeface="Montserrat"/>
                <a:cs typeface="Montserrat"/>
                <a:sym typeface="Montserrat"/>
              </a:rPr>
              <a:t>.</a:t>
            </a:r>
          </a:p>
          <a:p>
            <a:pPr lvl="0" algn="just">
              <a:lnSpc>
                <a:spcPct val="125000"/>
              </a:lnSpc>
              <a:buSzPts val="1600"/>
            </a:pPr>
            <a:endParaRPr lang="en-US" sz="1600" dirty="0" err="1">
              <a:solidFill>
                <a:schemeClr val="dk1"/>
              </a:solidFill>
              <a:latin typeface="Montserrat"/>
              <a:ea typeface="Montserrat"/>
              <a:cs typeface="Montserrat"/>
              <a:sym typeface="Montserrat"/>
            </a:endParaRPr>
          </a:p>
        </p:txBody>
      </p:sp>
      <p:sp>
        <p:nvSpPr>
          <p:cNvPr id="152" name="Google Shape;152;g3a02a92a8b5_0_2">
            <a:extLst>
              <a:ext uri="{FF2B5EF4-FFF2-40B4-BE49-F238E27FC236}">
                <a16:creationId xmlns:a16="http://schemas.microsoft.com/office/drawing/2014/main" id="{1009B07C-9678-AF99-733A-905C284958CC}"/>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16</a:t>
            </a:fld>
            <a:endParaRPr sz="1400">
              <a:latin typeface="Montserrat"/>
              <a:ea typeface="Montserrat"/>
              <a:cs typeface="Montserrat"/>
              <a:sym typeface="Montserrat"/>
            </a:endParaRPr>
          </a:p>
        </p:txBody>
      </p:sp>
      <p:pic>
        <p:nvPicPr>
          <p:cNvPr id="2" name="Immagine 1">
            <a:extLst>
              <a:ext uri="{FF2B5EF4-FFF2-40B4-BE49-F238E27FC236}">
                <a16:creationId xmlns:a16="http://schemas.microsoft.com/office/drawing/2014/main" id="{6A3F60EA-6546-911F-7B4B-CC885014103F}"/>
              </a:ext>
            </a:extLst>
          </p:cNvPr>
          <p:cNvPicPr>
            <a:picLocks noChangeAspect="1"/>
          </p:cNvPicPr>
          <p:nvPr/>
        </p:nvPicPr>
        <p:blipFill>
          <a:blip r:embed="rId3"/>
          <a:stretch>
            <a:fillRect/>
          </a:stretch>
        </p:blipFill>
        <p:spPr>
          <a:xfrm>
            <a:off x="5763894" y="0"/>
            <a:ext cx="5341663" cy="6848964"/>
          </a:xfrm>
          <a:prstGeom prst="rect">
            <a:avLst/>
          </a:prstGeom>
        </p:spPr>
      </p:pic>
      <p:sp>
        <p:nvSpPr>
          <p:cNvPr id="3" name="Google Shape;190;p6">
            <a:extLst>
              <a:ext uri="{FF2B5EF4-FFF2-40B4-BE49-F238E27FC236}">
                <a16:creationId xmlns:a16="http://schemas.microsoft.com/office/drawing/2014/main" id="{74E33341-A4CB-1C93-C411-744777E22C9C}"/>
              </a:ext>
            </a:extLst>
          </p:cNvPr>
          <p:cNvSpPr/>
          <p:nvPr/>
        </p:nvSpPr>
        <p:spPr>
          <a:xfrm>
            <a:off x="11517651" y="0"/>
            <a:ext cx="658812" cy="68580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 name="Google Shape;197;p6">
            <a:extLst>
              <a:ext uri="{FF2B5EF4-FFF2-40B4-BE49-F238E27FC236}">
                <a16:creationId xmlns:a16="http://schemas.microsoft.com/office/drawing/2014/main" id="{59864EC2-A996-3A62-96A6-29BA1F9C3343}"/>
              </a:ext>
            </a:extLst>
          </p:cNvPr>
          <p:cNvSpPr/>
          <p:nvPr/>
        </p:nvSpPr>
        <p:spPr>
          <a:xfrm>
            <a:off x="11184254" y="0"/>
            <a:ext cx="254700" cy="68580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70336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E2894C23-EB3C-C4E5-ED05-97CC50960BE7}"/>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AC57FFDE-EF05-9481-2EF2-EA613314F0ED}"/>
              </a:ext>
            </a:extLst>
          </p:cNvPr>
          <p:cNvSpPr txBox="1"/>
          <p:nvPr/>
        </p:nvSpPr>
        <p:spPr>
          <a:xfrm>
            <a:off x="274717" y="1042037"/>
            <a:ext cx="62962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a:solidFill>
                  <a:schemeClr val="dk1"/>
                </a:solidFill>
                <a:latin typeface="Montserrat SemiBold"/>
                <a:sym typeface="Montserrat SemiBold"/>
              </a:rPr>
              <a:t>Rotterdam and Duch Delta</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19E4FB76-7237-62E3-1745-95253D04F04F}"/>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1B3317E9-F2D1-9AA2-7F8B-6D8A841F2100}"/>
              </a:ext>
            </a:extLst>
          </p:cNvPr>
          <p:cNvSpPr txBox="1"/>
          <p:nvPr/>
        </p:nvSpPr>
        <p:spPr>
          <a:xfrm>
            <a:off x="389662" y="2533046"/>
            <a:ext cx="4537938" cy="3477835"/>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The </a:t>
            </a:r>
            <a:r>
              <a:rPr lang="en-US" sz="1600" b="1" dirty="0">
                <a:solidFill>
                  <a:schemeClr val="dk1"/>
                </a:solidFill>
                <a:latin typeface="Montserrat"/>
                <a:ea typeface="Montserrat"/>
                <a:cs typeface="Montserrat"/>
                <a:sym typeface="Montserrat"/>
              </a:rPr>
              <a:t>Sand Motor</a:t>
            </a:r>
            <a:r>
              <a:rPr lang="en-US" sz="1600" dirty="0">
                <a:solidFill>
                  <a:schemeClr val="dk1"/>
                </a:solidFill>
                <a:latin typeface="Montserrat"/>
                <a:ea typeface="Montserrat"/>
                <a:cs typeface="Montserrat"/>
                <a:sym typeface="Montserrat"/>
              </a:rPr>
              <a:t>, a Dutch mega-nourishment project implemented in 2011, formed a hook-shaped peninsula to protect the coastline, mitigate sea-level rise, and create recreational and ecological spaces. </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dirty="0">
                <a:solidFill>
                  <a:schemeClr val="dk1"/>
                </a:solidFill>
                <a:latin typeface="Montserrat"/>
                <a:ea typeface="Montserrat"/>
                <a:cs typeface="Montserrat"/>
                <a:sym typeface="Montserrat"/>
              </a:rPr>
              <a:t>Equivalent to 20 years of regular nourishment, it is achieving its goals of coastal preservation, habitat creation, and leisure opportunities.</a:t>
            </a:r>
          </a:p>
        </p:txBody>
      </p:sp>
      <p:sp>
        <p:nvSpPr>
          <p:cNvPr id="152" name="Google Shape;152;g3a02a92a8b5_0_2">
            <a:extLst>
              <a:ext uri="{FF2B5EF4-FFF2-40B4-BE49-F238E27FC236}">
                <a16:creationId xmlns:a16="http://schemas.microsoft.com/office/drawing/2014/main" id="{086E762A-268E-47C4-5C14-E6D38235590A}"/>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17</a:t>
            </a:fld>
            <a:endParaRPr sz="1400">
              <a:latin typeface="Montserrat"/>
              <a:ea typeface="Montserrat"/>
              <a:cs typeface="Montserrat"/>
              <a:sym typeface="Montserrat"/>
            </a:endParaRPr>
          </a:p>
        </p:txBody>
      </p:sp>
      <p:grpSp>
        <p:nvGrpSpPr>
          <p:cNvPr id="153" name="Google Shape;153;g3a02a92a8b5_0_2">
            <a:extLst>
              <a:ext uri="{FF2B5EF4-FFF2-40B4-BE49-F238E27FC236}">
                <a16:creationId xmlns:a16="http://schemas.microsoft.com/office/drawing/2014/main" id="{49E9C112-493E-269B-7587-7E30EDA7A492}"/>
              </a:ext>
            </a:extLst>
          </p:cNvPr>
          <p:cNvGrpSpPr/>
          <p:nvPr/>
        </p:nvGrpSpPr>
        <p:grpSpPr>
          <a:xfrm>
            <a:off x="0" y="0"/>
            <a:ext cx="12192000" cy="816015"/>
            <a:chOff x="0" y="0"/>
            <a:chExt cx="12192000" cy="816015"/>
          </a:xfrm>
        </p:grpSpPr>
        <p:sp>
          <p:nvSpPr>
            <p:cNvPr id="154" name="Google Shape;154;g3a02a92a8b5_0_2">
              <a:extLst>
                <a:ext uri="{FF2B5EF4-FFF2-40B4-BE49-F238E27FC236}">
                  <a16:creationId xmlns:a16="http://schemas.microsoft.com/office/drawing/2014/main" id="{52833110-287D-11F3-655D-80A5C143F304}"/>
                </a:ext>
              </a:extLst>
            </p:cNvPr>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a:extLst>
                <a:ext uri="{FF2B5EF4-FFF2-40B4-BE49-F238E27FC236}">
                  <a16:creationId xmlns:a16="http://schemas.microsoft.com/office/drawing/2014/main" id="{E6BC661B-B591-2368-9E78-97082B0E6471}"/>
                </a:ext>
              </a:extLst>
            </p:cNvPr>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 name="Immagine 3" descr="Immagine che contiene Aerofotogrammetria, aria aperta, aereo, spiaggia&#10;&#10;Il contenuto generato dall'IA potrebbe non essere corretto.">
            <a:extLst>
              <a:ext uri="{FF2B5EF4-FFF2-40B4-BE49-F238E27FC236}">
                <a16:creationId xmlns:a16="http://schemas.microsoft.com/office/drawing/2014/main" id="{EA26C410-09B8-5062-CF4C-275AF25C525E}"/>
              </a:ext>
            </a:extLst>
          </p:cNvPr>
          <p:cNvPicPr>
            <a:picLocks noChangeAspect="1"/>
          </p:cNvPicPr>
          <p:nvPr/>
        </p:nvPicPr>
        <p:blipFill>
          <a:blip r:embed="rId3"/>
          <a:stretch>
            <a:fillRect/>
          </a:stretch>
        </p:blipFill>
        <p:spPr>
          <a:xfrm>
            <a:off x="5435655" y="1595994"/>
            <a:ext cx="6756345" cy="4436074"/>
          </a:xfrm>
          <a:prstGeom prst="rect">
            <a:avLst/>
          </a:prstGeom>
        </p:spPr>
      </p:pic>
    </p:spTree>
    <p:extLst>
      <p:ext uri="{BB962C8B-B14F-4D97-AF65-F5344CB8AC3E}">
        <p14:creationId xmlns:p14="http://schemas.microsoft.com/office/powerpoint/2010/main" val="2152067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BD93EC89-CF5B-66F2-B246-A965C0DF129E}"/>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7A4943FA-DCD9-ED9A-DC37-2D5E357A4278}"/>
              </a:ext>
            </a:extLst>
          </p:cNvPr>
          <p:cNvSpPr txBox="1"/>
          <p:nvPr/>
        </p:nvSpPr>
        <p:spPr>
          <a:xfrm>
            <a:off x="274717" y="1042037"/>
            <a:ext cx="62962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a:solidFill>
                  <a:schemeClr val="dk1"/>
                </a:solidFill>
                <a:latin typeface="Montserrat SemiBold"/>
                <a:sym typeface="Montserrat SemiBold"/>
              </a:rPr>
              <a:t>Rotterdam and Duch Delta</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A15843CE-1549-562F-8EC2-38715E40ADE5}"/>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25E144CE-0D3A-0C43-3B49-7334E5EF93F4}"/>
              </a:ext>
            </a:extLst>
          </p:cNvPr>
          <p:cNvSpPr txBox="1"/>
          <p:nvPr/>
        </p:nvSpPr>
        <p:spPr>
          <a:xfrm>
            <a:off x="307637" y="2240946"/>
            <a:ext cx="5350738" cy="4708941"/>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The </a:t>
            </a:r>
            <a:r>
              <a:rPr lang="en-US" sz="1600" dirty="0" err="1">
                <a:solidFill>
                  <a:schemeClr val="dk1"/>
                </a:solidFill>
                <a:latin typeface="Montserrat"/>
                <a:ea typeface="Montserrat"/>
                <a:cs typeface="Montserrat"/>
                <a:sym typeface="Montserrat"/>
              </a:rPr>
              <a:t>Keilehaven</a:t>
            </a:r>
            <a:r>
              <a:rPr lang="en-US" sz="1600" dirty="0">
                <a:solidFill>
                  <a:schemeClr val="dk1"/>
                </a:solidFill>
                <a:latin typeface="Montserrat"/>
                <a:ea typeface="Montserrat"/>
                <a:cs typeface="Montserrat"/>
                <a:sym typeface="Montserrat"/>
              </a:rPr>
              <a:t> </a:t>
            </a:r>
            <a:r>
              <a:rPr lang="en-US" sz="1600" b="1" dirty="0">
                <a:solidFill>
                  <a:schemeClr val="dk1"/>
                </a:solidFill>
                <a:latin typeface="Montserrat"/>
                <a:ea typeface="Montserrat"/>
                <a:cs typeface="Montserrat"/>
                <a:sym typeface="Montserrat"/>
              </a:rPr>
              <a:t>Tidal Park in Rotterdam </a:t>
            </a:r>
            <a:r>
              <a:rPr lang="en-US" sz="1600" dirty="0">
                <a:solidFill>
                  <a:schemeClr val="dk1"/>
                </a:solidFill>
                <a:latin typeface="Montserrat"/>
                <a:ea typeface="Montserrat"/>
                <a:cs typeface="Montserrat"/>
                <a:sym typeface="Montserrat"/>
              </a:rPr>
              <a:t>is a pioneering example of how sustainable urban development and rewilding can be combined. </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dirty="0">
                <a:solidFill>
                  <a:schemeClr val="dk1"/>
                </a:solidFill>
                <a:latin typeface="Montserrat"/>
                <a:ea typeface="Montserrat"/>
                <a:cs typeface="Montserrat"/>
                <a:sym typeface="Montserrat"/>
              </a:rPr>
              <a:t>The project combines the creation of a city park with the reintroduction of a natural estuarine system in an urban setting. This results in an </a:t>
            </a:r>
            <a:r>
              <a:rPr lang="en-US" sz="1600" b="1" dirty="0">
                <a:solidFill>
                  <a:schemeClr val="dk1"/>
                </a:solidFill>
                <a:latin typeface="Montserrat"/>
                <a:ea typeface="Montserrat"/>
                <a:cs typeface="Montserrat"/>
                <a:sym typeface="Montserrat"/>
              </a:rPr>
              <a:t>innovative public space </a:t>
            </a:r>
            <a:r>
              <a:rPr lang="en-US" sz="1600" dirty="0">
                <a:solidFill>
                  <a:schemeClr val="dk1"/>
                </a:solidFill>
                <a:latin typeface="Montserrat"/>
                <a:ea typeface="Montserrat"/>
                <a:cs typeface="Montserrat"/>
                <a:sym typeface="Montserrat"/>
              </a:rPr>
              <a:t>where the delta’s tidal landscape becomes visible and tangible.</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i="1" dirty="0">
                <a:solidFill>
                  <a:schemeClr val="dk1"/>
                </a:solidFill>
                <a:latin typeface="Montserrat"/>
                <a:ea typeface="Montserrat"/>
                <a:cs typeface="Montserrat"/>
                <a:sym typeface="Montserrat"/>
              </a:rPr>
              <a:t>floating </a:t>
            </a:r>
            <a:r>
              <a:rPr lang="en-US" sz="1600" i="1" dirty="0" err="1">
                <a:solidFill>
                  <a:schemeClr val="dk1"/>
                </a:solidFill>
                <a:latin typeface="Montserrat"/>
                <a:ea typeface="Montserrat"/>
                <a:cs typeface="Montserrat"/>
                <a:sym typeface="Montserrat"/>
              </a:rPr>
              <a:t>neighbourhoods</a:t>
            </a:r>
            <a:r>
              <a:rPr lang="en-US" sz="1600" i="1" dirty="0">
                <a:solidFill>
                  <a:schemeClr val="dk1"/>
                </a:solidFill>
                <a:latin typeface="Montserrat"/>
                <a:ea typeface="Montserrat"/>
                <a:cs typeface="Montserrat"/>
                <a:sym typeface="Montserrat"/>
              </a:rPr>
              <a:t> and offices,</a:t>
            </a:r>
          </a:p>
          <a:p>
            <a:pPr lvl="0" algn="just">
              <a:lnSpc>
                <a:spcPct val="125000"/>
              </a:lnSpc>
              <a:buSzPts val="1600"/>
            </a:pPr>
            <a:r>
              <a:rPr lang="en-US" sz="1600" i="1" dirty="0">
                <a:solidFill>
                  <a:schemeClr val="dk1"/>
                </a:solidFill>
                <a:latin typeface="Montserrat"/>
                <a:ea typeface="Montserrat"/>
                <a:cs typeface="Montserrat"/>
                <a:sym typeface="Montserrat"/>
              </a:rPr>
              <a:t>adaptive public spaces,</a:t>
            </a:r>
          </a:p>
          <a:p>
            <a:pPr lvl="0" algn="just">
              <a:lnSpc>
                <a:spcPct val="125000"/>
              </a:lnSpc>
              <a:buSzPts val="1600"/>
            </a:pPr>
            <a:r>
              <a:rPr lang="en-US" sz="1600" i="1" dirty="0">
                <a:solidFill>
                  <a:schemeClr val="dk1"/>
                </a:solidFill>
                <a:latin typeface="Montserrat"/>
                <a:ea typeface="Montserrat"/>
                <a:cs typeface="Montserrat"/>
                <a:sym typeface="Montserrat"/>
              </a:rPr>
              <a:t>temporary uses,</a:t>
            </a:r>
          </a:p>
          <a:p>
            <a:pPr lvl="0" algn="just">
              <a:lnSpc>
                <a:spcPct val="125000"/>
              </a:lnSpc>
              <a:buSzPts val="1600"/>
            </a:pPr>
            <a:r>
              <a:rPr lang="en-US" sz="1600" i="1" dirty="0">
                <a:solidFill>
                  <a:schemeClr val="dk1"/>
                </a:solidFill>
                <a:latin typeface="Montserrat"/>
                <a:ea typeface="Montserrat"/>
                <a:cs typeface="Montserrat"/>
                <a:sym typeface="Montserrat"/>
              </a:rPr>
              <a:t>ecological infrastructures</a:t>
            </a:r>
          </a:p>
          <a:p>
            <a:pPr lvl="0" algn="just">
              <a:lnSpc>
                <a:spcPct val="125000"/>
              </a:lnSpc>
              <a:buSzPts val="1600"/>
            </a:pPr>
            <a:endParaRPr lang="en-US" sz="1600" dirty="0">
              <a:solidFill>
                <a:schemeClr val="dk1"/>
              </a:solidFill>
              <a:latin typeface="Montserrat"/>
              <a:ea typeface="Montserrat"/>
              <a:cs typeface="Montserrat"/>
              <a:sym typeface="Montserrat"/>
            </a:endParaRPr>
          </a:p>
        </p:txBody>
      </p:sp>
      <p:sp>
        <p:nvSpPr>
          <p:cNvPr id="152" name="Google Shape;152;g3a02a92a8b5_0_2">
            <a:extLst>
              <a:ext uri="{FF2B5EF4-FFF2-40B4-BE49-F238E27FC236}">
                <a16:creationId xmlns:a16="http://schemas.microsoft.com/office/drawing/2014/main" id="{8A6F3809-BAB2-60FE-EA1D-451B9E62FFCC}"/>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18</a:t>
            </a:fld>
            <a:endParaRPr sz="1400">
              <a:latin typeface="Montserrat"/>
              <a:ea typeface="Montserrat"/>
              <a:cs typeface="Montserrat"/>
              <a:sym typeface="Montserrat"/>
            </a:endParaRPr>
          </a:p>
        </p:txBody>
      </p:sp>
      <p:grpSp>
        <p:nvGrpSpPr>
          <p:cNvPr id="153" name="Google Shape;153;g3a02a92a8b5_0_2">
            <a:extLst>
              <a:ext uri="{FF2B5EF4-FFF2-40B4-BE49-F238E27FC236}">
                <a16:creationId xmlns:a16="http://schemas.microsoft.com/office/drawing/2014/main" id="{D3068011-4CC5-91F2-BFA6-CCA05788722A}"/>
              </a:ext>
            </a:extLst>
          </p:cNvPr>
          <p:cNvGrpSpPr/>
          <p:nvPr/>
        </p:nvGrpSpPr>
        <p:grpSpPr>
          <a:xfrm>
            <a:off x="0" y="0"/>
            <a:ext cx="12192000" cy="816015"/>
            <a:chOff x="0" y="0"/>
            <a:chExt cx="12192000" cy="816015"/>
          </a:xfrm>
        </p:grpSpPr>
        <p:sp>
          <p:nvSpPr>
            <p:cNvPr id="154" name="Google Shape;154;g3a02a92a8b5_0_2">
              <a:extLst>
                <a:ext uri="{FF2B5EF4-FFF2-40B4-BE49-F238E27FC236}">
                  <a16:creationId xmlns:a16="http://schemas.microsoft.com/office/drawing/2014/main" id="{7B48CB3E-C625-8D2B-1AA5-FCD2B1DCE098}"/>
                </a:ext>
              </a:extLst>
            </p:cNvPr>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a:extLst>
                <a:ext uri="{FF2B5EF4-FFF2-40B4-BE49-F238E27FC236}">
                  <a16:creationId xmlns:a16="http://schemas.microsoft.com/office/drawing/2014/main" id="{9B35356B-B9C5-C4D0-6D73-DB818D184271}"/>
                </a:ext>
              </a:extLst>
            </p:cNvPr>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 name="Immagine 2" descr="Immagine che contiene aria aperta, albero, edificio, Aerofotogrammetria&#10;&#10;Il contenuto generato dall'IA potrebbe non essere corretto.">
            <a:extLst>
              <a:ext uri="{FF2B5EF4-FFF2-40B4-BE49-F238E27FC236}">
                <a16:creationId xmlns:a16="http://schemas.microsoft.com/office/drawing/2014/main" id="{C7A0AF19-1AB8-B769-86DB-ABBE2A4A4589}"/>
              </a:ext>
            </a:extLst>
          </p:cNvPr>
          <p:cNvPicPr>
            <a:picLocks noChangeAspect="1"/>
          </p:cNvPicPr>
          <p:nvPr/>
        </p:nvPicPr>
        <p:blipFill>
          <a:blip r:embed="rId3"/>
          <a:stretch>
            <a:fillRect/>
          </a:stretch>
        </p:blipFill>
        <p:spPr>
          <a:xfrm>
            <a:off x="6096000" y="1047783"/>
            <a:ext cx="5118100" cy="2837707"/>
          </a:xfrm>
          <a:prstGeom prst="rect">
            <a:avLst/>
          </a:prstGeom>
        </p:spPr>
      </p:pic>
      <p:pic>
        <p:nvPicPr>
          <p:cNvPr id="6" name="Immagine 5">
            <a:extLst>
              <a:ext uri="{FF2B5EF4-FFF2-40B4-BE49-F238E27FC236}">
                <a16:creationId xmlns:a16="http://schemas.microsoft.com/office/drawing/2014/main" id="{8F14B910-C5E7-1AC5-5EF0-7FA2861FCC4A}"/>
              </a:ext>
            </a:extLst>
          </p:cNvPr>
          <p:cNvPicPr>
            <a:picLocks noChangeAspect="1"/>
          </p:cNvPicPr>
          <p:nvPr/>
        </p:nvPicPr>
        <p:blipFill>
          <a:blip r:embed="rId4"/>
          <a:stretch>
            <a:fillRect/>
          </a:stretch>
        </p:blipFill>
        <p:spPr>
          <a:xfrm>
            <a:off x="6096000" y="3885490"/>
            <a:ext cx="5118100" cy="2918755"/>
          </a:xfrm>
          <a:prstGeom prst="rect">
            <a:avLst/>
          </a:prstGeom>
        </p:spPr>
      </p:pic>
    </p:spTree>
    <p:extLst>
      <p:ext uri="{BB962C8B-B14F-4D97-AF65-F5344CB8AC3E}">
        <p14:creationId xmlns:p14="http://schemas.microsoft.com/office/powerpoint/2010/main" val="963779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3374FC53-FAA0-6F55-10F6-B4C29562FC8E}"/>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5D7BA061-B1D8-6AFF-D5D7-56552E34ACE9}"/>
              </a:ext>
            </a:extLst>
          </p:cNvPr>
          <p:cNvSpPr txBox="1"/>
          <p:nvPr/>
        </p:nvSpPr>
        <p:spPr>
          <a:xfrm>
            <a:off x="274716" y="1042037"/>
            <a:ext cx="8069183"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err="1">
                <a:solidFill>
                  <a:schemeClr val="dk1"/>
                </a:solidFill>
                <a:latin typeface="Montserrat SemiBold"/>
                <a:sym typeface="Montserrat SemiBold"/>
              </a:rPr>
              <a:t>Coastal</a:t>
            </a:r>
            <a:r>
              <a:rPr lang="it-IT" sz="3000" dirty="0">
                <a:solidFill>
                  <a:schemeClr val="dk1"/>
                </a:solidFill>
                <a:latin typeface="Montserrat SemiBold"/>
                <a:sym typeface="Montserrat SemiBold"/>
              </a:rPr>
              <a:t> </a:t>
            </a:r>
            <a:r>
              <a:rPr lang="it-IT" sz="3000" dirty="0" err="1">
                <a:solidFill>
                  <a:schemeClr val="dk1"/>
                </a:solidFill>
                <a:latin typeface="Montserrat SemiBold"/>
                <a:sym typeface="Montserrat SemiBold"/>
              </a:rPr>
              <a:t>adaptation</a:t>
            </a:r>
            <a:r>
              <a:rPr lang="it-IT" sz="3000" dirty="0">
                <a:solidFill>
                  <a:schemeClr val="dk1"/>
                </a:solidFill>
                <a:latin typeface="Montserrat SemiBold"/>
                <a:sym typeface="Montserrat SemiBold"/>
              </a:rPr>
              <a:t> </a:t>
            </a:r>
            <a:r>
              <a:rPr lang="it-IT" sz="3000" dirty="0" err="1">
                <a:solidFill>
                  <a:schemeClr val="dk1"/>
                </a:solidFill>
                <a:latin typeface="Montserrat SemiBold"/>
                <a:sym typeface="Montserrat SemiBold"/>
              </a:rPr>
              <a:t>is</a:t>
            </a:r>
            <a:r>
              <a:rPr lang="it-IT" sz="3000" dirty="0">
                <a:solidFill>
                  <a:schemeClr val="dk1"/>
                </a:solidFill>
                <a:latin typeface="Montserrat SemiBold"/>
                <a:sym typeface="Montserrat SemiBold"/>
              </a:rPr>
              <a:t> a </a:t>
            </a:r>
            <a:r>
              <a:rPr lang="it-IT" sz="3000" dirty="0" err="1">
                <a:solidFill>
                  <a:schemeClr val="dk1"/>
                </a:solidFill>
                <a:latin typeface="Montserrat SemiBold"/>
                <a:sym typeface="Montserrat SemiBold"/>
              </a:rPr>
              <a:t>spatial</a:t>
            </a:r>
            <a:r>
              <a:rPr lang="it-IT" sz="3000" dirty="0">
                <a:solidFill>
                  <a:schemeClr val="dk1"/>
                </a:solidFill>
                <a:latin typeface="Montserrat SemiBold"/>
                <a:sym typeface="Montserrat SemiBold"/>
              </a:rPr>
              <a:t> </a:t>
            </a:r>
            <a:r>
              <a:rPr lang="it-IT" sz="3000" dirty="0" err="1">
                <a:solidFill>
                  <a:schemeClr val="dk1"/>
                </a:solidFill>
                <a:latin typeface="Montserrat SemiBold"/>
                <a:sym typeface="Montserrat SemiBold"/>
              </a:rPr>
              <a:t>choice</a:t>
            </a:r>
            <a:r>
              <a:rPr lang="it-IT" sz="3000" dirty="0">
                <a:solidFill>
                  <a:schemeClr val="dk1"/>
                </a:solidFill>
                <a:latin typeface="Montserrat SemiBold"/>
                <a:sym typeface="Montserrat SemiBold"/>
              </a:rPr>
              <a:t> </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0B2FBE53-83DC-547B-71E1-7AB3C76CF494}"/>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2BD40024-31D2-4F09-4B7E-C7019812EED0}"/>
              </a:ext>
            </a:extLst>
          </p:cNvPr>
          <p:cNvSpPr txBox="1"/>
          <p:nvPr/>
        </p:nvSpPr>
        <p:spPr>
          <a:xfrm>
            <a:off x="452552" y="2087561"/>
            <a:ext cx="10761548" cy="4939773"/>
          </a:xfrm>
          <a:prstGeom prst="rect">
            <a:avLst/>
          </a:prstGeom>
          <a:noFill/>
          <a:ln>
            <a:noFill/>
          </a:ln>
        </p:spPr>
        <p:txBody>
          <a:bodyPr spcFirstLastPara="1" wrap="square" lIns="91425" tIns="45700" rIns="91425" bIns="45700" anchor="t" anchorCtr="0">
            <a:spAutoFit/>
          </a:bodyPr>
          <a:lstStyle/>
          <a:p>
            <a:pPr algn="just">
              <a:lnSpc>
                <a:spcPct val="125000"/>
              </a:lnSpc>
              <a:buSzPts val="1600"/>
            </a:pPr>
            <a:r>
              <a:rPr lang="en-GB" i="1" dirty="0">
                <a:latin typeface="Montserrat" pitchFamily="2" charset="77"/>
              </a:rPr>
              <a:t>How can we transform the challenge of sea-level rise into an opportunity to strengthen the bond between city and inhabitants?</a:t>
            </a:r>
            <a:r>
              <a:rPr lang="en-GB" dirty="0">
                <a:latin typeface="Montserrat" pitchFamily="2" charset="77"/>
              </a:rPr>
              <a:t> — is precisely the question spatial planning must address.</a:t>
            </a:r>
            <a:endParaRPr lang="it-IT" dirty="0">
              <a:latin typeface="Montserrat" pitchFamily="2" charset="77"/>
            </a:endParaRPr>
          </a:p>
          <a:p>
            <a:pPr lvl="0" algn="just">
              <a:lnSpc>
                <a:spcPct val="125000"/>
              </a:lnSpc>
              <a:buSzPts val="1600"/>
            </a:pPr>
            <a:endParaRPr lang="en-US" sz="1600" b="1" dirty="0">
              <a:solidFill>
                <a:schemeClr val="dk1"/>
              </a:solidFill>
              <a:latin typeface="Montserrat"/>
              <a:ea typeface="Montserrat"/>
              <a:cs typeface="Montserrat"/>
              <a:sym typeface="Montserrat"/>
            </a:endParaRPr>
          </a:p>
          <a:p>
            <a:pPr marL="342900" lvl="0" indent="-342900" algn="just">
              <a:lnSpc>
                <a:spcPct val="125000"/>
              </a:lnSpc>
              <a:buSzPts val="1600"/>
              <a:buAutoNum type="arabicPeriod"/>
            </a:pPr>
            <a:endParaRPr lang="en-US" sz="1600" b="1" dirty="0">
              <a:solidFill>
                <a:schemeClr val="dk1"/>
              </a:solidFill>
              <a:latin typeface="Montserrat"/>
              <a:ea typeface="Montserrat"/>
              <a:cs typeface="Montserrat"/>
              <a:sym typeface="Montserrat"/>
            </a:endParaRPr>
          </a:p>
          <a:p>
            <a:pPr marL="342900" lvl="0" indent="-342900" algn="just">
              <a:lnSpc>
                <a:spcPct val="125000"/>
              </a:lnSpc>
              <a:buSzPts val="1600"/>
              <a:buAutoNum type="arabicPeriod"/>
            </a:pPr>
            <a:r>
              <a:rPr lang="en-US" sz="1600" b="1" dirty="0">
                <a:solidFill>
                  <a:schemeClr val="dk1"/>
                </a:solidFill>
                <a:latin typeface="Montserrat"/>
                <a:ea typeface="Montserrat"/>
                <a:cs typeface="Montserrat"/>
                <a:sym typeface="Montserrat"/>
              </a:rPr>
              <a:t>Sediment and space</a:t>
            </a:r>
            <a:r>
              <a:rPr lang="en-US" sz="1600" dirty="0">
                <a:solidFill>
                  <a:schemeClr val="dk1"/>
                </a:solidFill>
                <a:latin typeface="Montserrat"/>
                <a:ea typeface="Montserrat"/>
                <a:cs typeface="Montserrat"/>
                <a:sym typeface="Montserrat"/>
              </a:rPr>
              <a:t> are the core adaptation resources.</a:t>
            </a:r>
          </a:p>
          <a:p>
            <a:pPr lvl="0" algn="just">
              <a:lnSpc>
                <a:spcPct val="125000"/>
              </a:lnSpc>
              <a:buSzPts val="1600"/>
            </a:pPr>
            <a:r>
              <a:rPr lang="en-US" sz="1600" dirty="0">
                <a:solidFill>
                  <a:schemeClr val="dk1"/>
                </a:solidFill>
                <a:latin typeface="Montserrat"/>
                <a:ea typeface="Montserrat"/>
                <a:cs typeface="Montserrat"/>
                <a:sym typeface="Montserrat"/>
              </a:rPr>
              <a:t>Many coastlines lack both; thus governance of sediment transport becomes essential.</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dirty="0">
                <a:solidFill>
                  <a:schemeClr val="dk1"/>
                </a:solidFill>
                <a:latin typeface="Montserrat"/>
                <a:ea typeface="Montserrat"/>
                <a:cs typeface="Montserrat"/>
                <a:sym typeface="Montserrat"/>
              </a:rPr>
              <a:t>2. </a:t>
            </a:r>
            <a:r>
              <a:rPr lang="en-US" sz="1600" b="1" dirty="0">
                <a:solidFill>
                  <a:schemeClr val="dk1"/>
                </a:solidFill>
                <a:latin typeface="Montserrat"/>
                <a:ea typeface="Montserrat"/>
                <a:cs typeface="Montserrat"/>
                <a:sym typeface="Montserrat"/>
              </a:rPr>
              <a:t>Coastal adaptation </a:t>
            </a:r>
            <a:r>
              <a:rPr lang="en-US" sz="1600" dirty="0">
                <a:solidFill>
                  <a:schemeClr val="dk1"/>
                </a:solidFill>
                <a:latin typeface="Montserrat"/>
                <a:ea typeface="Montserrat"/>
                <a:cs typeface="Montserrat"/>
                <a:sym typeface="Montserrat"/>
              </a:rPr>
              <a:t>requires </a:t>
            </a:r>
            <a:r>
              <a:rPr lang="en-US" sz="1600" b="1" dirty="0">
                <a:solidFill>
                  <a:schemeClr val="dk1"/>
                </a:solidFill>
                <a:latin typeface="Montserrat"/>
                <a:ea typeface="Montserrat"/>
                <a:cs typeface="Montserrat"/>
                <a:sym typeface="Montserrat"/>
              </a:rPr>
              <a:t>long-term spatial strategies</a:t>
            </a:r>
            <a:r>
              <a:rPr lang="en-US" sz="1600" dirty="0">
                <a:solidFill>
                  <a:schemeClr val="dk1"/>
                </a:solidFill>
                <a:latin typeface="Montserrat"/>
                <a:ea typeface="Montserrat"/>
                <a:cs typeface="Montserrat"/>
                <a:sym typeface="Montserrat"/>
              </a:rPr>
              <a:t>, not short-term projects.</a:t>
            </a:r>
          </a:p>
          <a:p>
            <a:pPr lvl="0" algn="just">
              <a:lnSpc>
                <a:spcPct val="125000"/>
              </a:lnSpc>
              <a:buSzPts val="1600"/>
            </a:pPr>
            <a:r>
              <a:rPr lang="en-US" sz="1600" dirty="0">
                <a:solidFill>
                  <a:schemeClr val="dk1"/>
                </a:solidFill>
                <a:latin typeface="Montserrat"/>
                <a:ea typeface="Montserrat"/>
                <a:cs typeface="Montserrat"/>
                <a:sym typeface="Montserrat"/>
              </a:rPr>
              <a:t>The Dutch example shows the importance of legally anchored long-term frameworks.</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dirty="0">
                <a:solidFill>
                  <a:schemeClr val="dk1"/>
                </a:solidFill>
                <a:latin typeface="Montserrat"/>
                <a:ea typeface="Montserrat"/>
                <a:cs typeface="Montserrat"/>
                <a:sym typeface="Montserrat"/>
              </a:rPr>
              <a:t>3. </a:t>
            </a:r>
            <a:r>
              <a:rPr lang="en-US" sz="1600" b="1" dirty="0">
                <a:solidFill>
                  <a:schemeClr val="dk1"/>
                </a:solidFill>
                <a:latin typeface="Montserrat"/>
                <a:ea typeface="Montserrat"/>
                <a:cs typeface="Montserrat"/>
                <a:sym typeface="Montserrat"/>
              </a:rPr>
              <a:t>Retreat is politically difficult </a:t>
            </a:r>
            <a:r>
              <a:rPr lang="en-US" sz="1600" dirty="0">
                <a:solidFill>
                  <a:schemeClr val="dk1"/>
                </a:solidFill>
                <a:latin typeface="Montserrat"/>
                <a:ea typeface="Montserrat"/>
                <a:cs typeface="Montserrat"/>
                <a:sym typeface="Montserrat"/>
              </a:rPr>
              <a:t>but increasingly necessary in selected locations.</a:t>
            </a:r>
          </a:p>
          <a:p>
            <a:pPr lvl="0" algn="just">
              <a:lnSpc>
                <a:spcPct val="125000"/>
              </a:lnSpc>
              <a:buSzPts val="1600"/>
            </a:pPr>
            <a:r>
              <a:rPr lang="en-US" sz="1600" dirty="0">
                <a:solidFill>
                  <a:schemeClr val="dk1"/>
                </a:solidFill>
                <a:latin typeface="Montserrat"/>
                <a:ea typeface="Montserrat"/>
                <a:cs typeface="Montserrat"/>
                <a:sym typeface="Montserrat"/>
              </a:rPr>
              <a:t>The Po Delta experience demonstrates how retreat can be part of ecological enhancement.</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dirty="0">
                <a:solidFill>
                  <a:schemeClr val="dk1"/>
                </a:solidFill>
                <a:latin typeface="Montserrat"/>
                <a:ea typeface="Montserrat"/>
                <a:cs typeface="Montserrat"/>
                <a:sym typeface="Montserrat"/>
              </a:rPr>
              <a:t>4. </a:t>
            </a:r>
            <a:r>
              <a:rPr lang="en-US" sz="1600" b="1" dirty="0">
                <a:solidFill>
                  <a:schemeClr val="dk1"/>
                </a:solidFill>
                <a:latin typeface="Montserrat"/>
                <a:ea typeface="Montserrat"/>
                <a:cs typeface="Montserrat"/>
                <a:sym typeface="Montserrat"/>
              </a:rPr>
              <a:t>Adaptation is not only technical </a:t>
            </a:r>
            <a:r>
              <a:rPr lang="en-US" sz="1600" dirty="0">
                <a:solidFill>
                  <a:schemeClr val="dk1"/>
                </a:solidFill>
                <a:latin typeface="Montserrat"/>
                <a:ea typeface="Montserrat"/>
                <a:cs typeface="Montserrat"/>
                <a:sym typeface="Montserrat"/>
              </a:rPr>
              <a:t>— it is social, cultural, and political.</a:t>
            </a:r>
          </a:p>
          <a:p>
            <a:pPr lvl="0" algn="just">
              <a:lnSpc>
                <a:spcPct val="125000"/>
              </a:lnSpc>
              <a:buSzPts val="1600"/>
            </a:pPr>
            <a:r>
              <a:rPr lang="en-US" sz="1600" dirty="0">
                <a:solidFill>
                  <a:schemeClr val="dk1"/>
                </a:solidFill>
                <a:latin typeface="Montserrat"/>
                <a:ea typeface="Montserrat"/>
                <a:cs typeface="Montserrat"/>
                <a:sym typeface="Montserrat"/>
              </a:rPr>
              <a:t>It requires communities to understand risks, accept transitions, and participate in decisions</a:t>
            </a:r>
          </a:p>
          <a:p>
            <a:pPr lvl="0" algn="just">
              <a:lnSpc>
                <a:spcPct val="125000"/>
              </a:lnSpc>
              <a:buSzPts val="1600"/>
            </a:pPr>
            <a:endParaRPr lang="en-US" sz="1600" dirty="0">
              <a:solidFill>
                <a:schemeClr val="dk1"/>
              </a:solidFill>
              <a:latin typeface="Montserrat"/>
              <a:ea typeface="Montserrat"/>
              <a:cs typeface="Montserrat"/>
              <a:sym typeface="Montserrat"/>
            </a:endParaRPr>
          </a:p>
        </p:txBody>
      </p:sp>
      <p:sp>
        <p:nvSpPr>
          <p:cNvPr id="152" name="Google Shape;152;g3a02a92a8b5_0_2">
            <a:extLst>
              <a:ext uri="{FF2B5EF4-FFF2-40B4-BE49-F238E27FC236}">
                <a16:creationId xmlns:a16="http://schemas.microsoft.com/office/drawing/2014/main" id="{CB6F39CD-6E18-71F9-A21B-301AD4A1CA22}"/>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19</a:t>
            </a:fld>
            <a:endParaRPr sz="1400">
              <a:latin typeface="Montserrat"/>
              <a:ea typeface="Montserrat"/>
              <a:cs typeface="Montserrat"/>
              <a:sym typeface="Montserrat"/>
            </a:endParaRPr>
          </a:p>
        </p:txBody>
      </p:sp>
      <p:grpSp>
        <p:nvGrpSpPr>
          <p:cNvPr id="153" name="Google Shape;153;g3a02a92a8b5_0_2">
            <a:extLst>
              <a:ext uri="{FF2B5EF4-FFF2-40B4-BE49-F238E27FC236}">
                <a16:creationId xmlns:a16="http://schemas.microsoft.com/office/drawing/2014/main" id="{875B272E-CCF3-3412-95C0-FC3CAE7A2A13}"/>
              </a:ext>
            </a:extLst>
          </p:cNvPr>
          <p:cNvGrpSpPr/>
          <p:nvPr/>
        </p:nvGrpSpPr>
        <p:grpSpPr>
          <a:xfrm>
            <a:off x="0" y="0"/>
            <a:ext cx="12192000" cy="816015"/>
            <a:chOff x="0" y="0"/>
            <a:chExt cx="12192000" cy="816015"/>
          </a:xfrm>
        </p:grpSpPr>
        <p:sp>
          <p:nvSpPr>
            <p:cNvPr id="154" name="Google Shape;154;g3a02a92a8b5_0_2">
              <a:extLst>
                <a:ext uri="{FF2B5EF4-FFF2-40B4-BE49-F238E27FC236}">
                  <a16:creationId xmlns:a16="http://schemas.microsoft.com/office/drawing/2014/main" id="{F4D06F70-876C-1BBE-BB62-56B3C0B5ECE8}"/>
                </a:ext>
              </a:extLst>
            </p:cNvPr>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a:extLst>
                <a:ext uri="{FF2B5EF4-FFF2-40B4-BE49-F238E27FC236}">
                  <a16:creationId xmlns:a16="http://schemas.microsoft.com/office/drawing/2014/main" id="{83FEE9F8-927C-A06C-6CBD-6F96EFFFD8A0}"/>
                </a:ext>
              </a:extLst>
            </p:cNvPr>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657777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4" name="Google Shape;189;p6">
            <a:extLst>
              <a:ext uri="{FF2B5EF4-FFF2-40B4-BE49-F238E27FC236}">
                <a16:creationId xmlns:a16="http://schemas.microsoft.com/office/drawing/2014/main" id="{AA0DC4CB-7177-E62E-245A-327B37CD1EC6}"/>
              </a:ext>
            </a:extLst>
          </p:cNvPr>
          <p:cNvSpPr/>
          <p:nvPr/>
        </p:nvSpPr>
        <p:spPr>
          <a:xfrm>
            <a:off x="5496056" y="1812072"/>
            <a:ext cx="6533149" cy="4351378"/>
          </a:xfrm>
          <a:custGeom>
            <a:avLst/>
            <a:gdLst/>
            <a:ahLst/>
            <a:cxnLst/>
            <a:rect l="l" t="t" r="r" b="b"/>
            <a:pathLst>
              <a:path w="1766408" h="2405568" extrusionOk="0">
                <a:moveTo>
                  <a:pt x="0" y="0"/>
                </a:moveTo>
                <a:lnTo>
                  <a:pt x="1766408" y="0"/>
                </a:lnTo>
                <a:lnTo>
                  <a:pt x="1766408" y="2405568"/>
                </a:lnTo>
                <a:lnTo>
                  <a:pt x="0" y="2405568"/>
                </a:lnTo>
                <a:close/>
              </a:path>
            </a:pathLst>
          </a:custGeom>
          <a:solidFill>
            <a:srgbClr val="60766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sp>
        <p:nvSpPr>
          <p:cNvPr id="149" name="Google Shape;149;g3a02a92a8b5_0_2"/>
          <p:cNvSpPr txBox="1"/>
          <p:nvPr/>
        </p:nvSpPr>
        <p:spPr>
          <a:xfrm>
            <a:off x="389662" y="1021839"/>
            <a:ext cx="4258082"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err="1">
                <a:solidFill>
                  <a:schemeClr val="dk1"/>
                </a:solidFill>
                <a:latin typeface="Montserrat SemiBold"/>
                <a:sym typeface="Montserrat SemiBold"/>
              </a:rPr>
              <a:t>Spatial</a:t>
            </a:r>
            <a:r>
              <a:rPr lang="it-IT" sz="3000" dirty="0">
                <a:solidFill>
                  <a:schemeClr val="dk1"/>
                </a:solidFill>
                <a:latin typeface="Montserrat SemiBold"/>
                <a:sym typeface="Montserrat SemiBold"/>
              </a:rPr>
              <a:t> Planning </a:t>
            </a:r>
            <a:br>
              <a:rPr lang="it-IT" sz="3000" dirty="0">
                <a:solidFill>
                  <a:schemeClr val="dk1"/>
                </a:solidFill>
                <a:latin typeface="Montserrat SemiBold"/>
                <a:sym typeface="Montserrat SemiBold"/>
              </a:rPr>
            </a:br>
            <a:r>
              <a:rPr lang="it-IT" sz="3000" dirty="0">
                <a:solidFill>
                  <a:schemeClr val="dk1"/>
                </a:solidFill>
                <a:latin typeface="Montserrat" pitchFamily="2" charset="0"/>
                <a:sym typeface="Montserrat SemiBold"/>
              </a:rPr>
              <a:t>for </a:t>
            </a:r>
            <a:r>
              <a:rPr lang="it-IT" sz="3000" dirty="0" err="1">
                <a:solidFill>
                  <a:schemeClr val="dk1"/>
                </a:solidFill>
                <a:latin typeface="Montserrat" pitchFamily="2" charset="0"/>
                <a:sym typeface="Montserrat SemiBold"/>
              </a:rPr>
              <a:t>coastal</a:t>
            </a:r>
            <a:r>
              <a:rPr lang="it-IT" sz="3000" dirty="0">
                <a:solidFill>
                  <a:schemeClr val="dk1"/>
                </a:solidFill>
                <a:latin typeface="Montserrat" pitchFamily="2" charset="0"/>
                <a:sym typeface="Montserrat SemiBold"/>
              </a:rPr>
              <a:t> system</a:t>
            </a:r>
            <a:endParaRPr sz="1400" i="0" u="none" strike="noStrike" cap="none" dirty="0">
              <a:solidFill>
                <a:srgbClr val="000000"/>
              </a:solidFill>
              <a:latin typeface="Montserrat" pitchFamily="2" charset="0"/>
              <a:sym typeface="Arial"/>
            </a:endParaRPr>
          </a:p>
        </p:txBody>
      </p:sp>
      <p:sp>
        <p:nvSpPr>
          <p:cNvPr id="150" name="Google Shape;150;g3a02a92a8b5_0_2"/>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p:cNvSpPr txBox="1"/>
          <p:nvPr/>
        </p:nvSpPr>
        <p:spPr>
          <a:xfrm>
            <a:off x="307637" y="2243285"/>
            <a:ext cx="4768444" cy="5016718"/>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Coastal cities are increasingly at </a:t>
            </a:r>
            <a:r>
              <a:rPr lang="en-US" sz="1600" b="1" dirty="0">
                <a:solidFill>
                  <a:schemeClr val="dk1"/>
                </a:solidFill>
                <a:latin typeface="Montserrat"/>
                <a:ea typeface="Montserrat"/>
                <a:cs typeface="Montserrat"/>
                <a:sym typeface="Montserrat"/>
              </a:rPr>
              <a:t>the frontline of climate risk</a:t>
            </a:r>
            <a:r>
              <a:rPr lang="en-US" sz="1600" dirty="0">
                <a:solidFill>
                  <a:schemeClr val="dk1"/>
                </a:solidFill>
                <a:latin typeface="Montserrat"/>
                <a:ea typeface="Montserrat"/>
                <a:cs typeface="Montserrat"/>
                <a:sym typeface="Montserrat"/>
              </a:rPr>
              <a:t>, due the global increase of climate externalities.</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dirty="0">
                <a:solidFill>
                  <a:schemeClr val="dk1"/>
                </a:solidFill>
                <a:latin typeface="Montserrat"/>
                <a:ea typeface="Montserrat"/>
                <a:cs typeface="Montserrat"/>
                <a:sym typeface="Montserrat"/>
              </a:rPr>
              <a:t>More than 600 million people currently live less than 10 </a:t>
            </a:r>
            <a:r>
              <a:rPr lang="en-US" sz="1600" dirty="0" err="1">
                <a:solidFill>
                  <a:schemeClr val="dk1"/>
                </a:solidFill>
                <a:latin typeface="Montserrat"/>
                <a:ea typeface="Montserrat"/>
                <a:cs typeface="Montserrat"/>
                <a:sym typeface="Montserrat"/>
              </a:rPr>
              <a:t>metres</a:t>
            </a:r>
            <a:r>
              <a:rPr lang="en-US" sz="1600" dirty="0">
                <a:solidFill>
                  <a:schemeClr val="dk1"/>
                </a:solidFill>
                <a:latin typeface="Montserrat"/>
                <a:ea typeface="Montserrat"/>
                <a:cs typeface="Montserrat"/>
                <a:sym typeface="Montserrat"/>
              </a:rPr>
              <a:t> above sea level, and this number could double by the end of the century </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b="1" dirty="0">
                <a:solidFill>
                  <a:schemeClr val="dk1"/>
                </a:solidFill>
                <a:latin typeface="Montserrat"/>
                <a:ea typeface="Montserrat"/>
                <a:cs typeface="Montserrat"/>
                <a:sym typeface="Montserrat"/>
              </a:rPr>
              <a:t>Sea-level rise </a:t>
            </a:r>
            <a:r>
              <a:rPr lang="en-US" sz="1600" dirty="0">
                <a:solidFill>
                  <a:schemeClr val="dk1"/>
                </a:solidFill>
                <a:latin typeface="Montserrat"/>
                <a:ea typeface="Montserrat"/>
                <a:cs typeface="Montserrat"/>
                <a:sym typeface="Montserrat"/>
              </a:rPr>
              <a:t>is accelerating. </a:t>
            </a:r>
            <a:r>
              <a:rPr lang="en-US" sz="1600" b="1" dirty="0">
                <a:solidFill>
                  <a:schemeClr val="dk1"/>
                </a:solidFill>
                <a:latin typeface="Montserrat"/>
                <a:ea typeface="Montserrat"/>
                <a:cs typeface="Montserrat"/>
                <a:sym typeface="Montserrat"/>
              </a:rPr>
              <a:t>Storm surges </a:t>
            </a:r>
            <a:r>
              <a:rPr lang="en-US" sz="1600" dirty="0">
                <a:solidFill>
                  <a:schemeClr val="dk1"/>
                </a:solidFill>
                <a:latin typeface="Montserrat"/>
                <a:ea typeface="Montserrat"/>
                <a:cs typeface="Montserrat"/>
                <a:sym typeface="Montserrat"/>
              </a:rPr>
              <a:t>intensify. </a:t>
            </a:r>
            <a:r>
              <a:rPr lang="en-US" sz="1600" b="1" dirty="0">
                <a:solidFill>
                  <a:schemeClr val="dk1"/>
                </a:solidFill>
                <a:latin typeface="Montserrat"/>
                <a:ea typeface="Montserrat"/>
                <a:cs typeface="Montserrat"/>
                <a:sym typeface="Montserrat"/>
              </a:rPr>
              <a:t>Sediment</a:t>
            </a:r>
            <a:r>
              <a:rPr lang="en-US" sz="1600" dirty="0">
                <a:solidFill>
                  <a:schemeClr val="dk1"/>
                </a:solidFill>
                <a:latin typeface="Montserrat"/>
                <a:ea typeface="Montserrat"/>
                <a:cs typeface="Montserrat"/>
                <a:sym typeface="Montserrat"/>
              </a:rPr>
              <a:t> budgets collapse. </a:t>
            </a:r>
            <a:r>
              <a:rPr lang="en-US" sz="1600" b="1" dirty="0">
                <a:solidFill>
                  <a:schemeClr val="dk1"/>
                </a:solidFill>
                <a:latin typeface="Montserrat"/>
                <a:ea typeface="Montserrat"/>
                <a:cs typeface="Montserrat"/>
                <a:sym typeface="Montserrat"/>
              </a:rPr>
              <a:t>Land </a:t>
            </a:r>
            <a:r>
              <a:rPr lang="en-US" sz="1600" dirty="0">
                <a:solidFill>
                  <a:schemeClr val="dk1"/>
                </a:solidFill>
                <a:latin typeface="Montserrat"/>
                <a:ea typeface="Montserrat"/>
                <a:cs typeface="Montserrat"/>
                <a:sym typeface="Montserrat"/>
              </a:rPr>
              <a:t>subsides. These dynamics interact. And </a:t>
            </a:r>
            <a:r>
              <a:rPr lang="en-US" sz="1600" i="1" dirty="0">
                <a:solidFill>
                  <a:schemeClr val="dk1"/>
                </a:solidFill>
                <a:latin typeface="Montserrat"/>
                <a:ea typeface="Montserrat"/>
                <a:cs typeface="Montserrat"/>
                <a:sym typeface="Montserrat"/>
              </a:rPr>
              <a:t>spatial planning </a:t>
            </a:r>
            <a:r>
              <a:rPr lang="en-US" sz="1600" dirty="0">
                <a:solidFill>
                  <a:schemeClr val="dk1"/>
                </a:solidFill>
                <a:latin typeface="Montserrat"/>
                <a:ea typeface="Montserrat"/>
                <a:cs typeface="Montserrat"/>
                <a:sym typeface="Montserrat"/>
              </a:rPr>
              <a:t>is where they must be managed together.</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dirty="0">
                <a:solidFill>
                  <a:schemeClr val="dk1"/>
                </a:solidFill>
                <a:latin typeface="Montserrat"/>
                <a:ea typeface="Montserrat"/>
                <a:cs typeface="Montserrat"/>
                <a:sym typeface="Montserrat"/>
              </a:rPr>
              <a:t>.</a:t>
            </a:r>
            <a:endParaRPr lang="it-IT" sz="1600" dirty="0">
              <a:solidFill>
                <a:schemeClr val="dk1"/>
              </a:solidFill>
              <a:latin typeface="Montserrat"/>
              <a:ea typeface="Montserrat"/>
              <a:cs typeface="Montserrat"/>
              <a:sym typeface="Montserrat"/>
            </a:endParaRPr>
          </a:p>
        </p:txBody>
      </p:sp>
      <p:sp>
        <p:nvSpPr>
          <p:cNvPr id="152" name="Google Shape;152;g3a02a92a8b5_0_2"/>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2</a:t>
            </a:fld>
            <a:endParaRPr sz="1400">
              <a:latin typeface="Montserrat"/>
              <a:ea typeface="Montserrat"/>
              <a:cs typeface="Montserrat"/>
              <a:sym typeface="Montserrat"/>
            </a:endParaRPr>
          </a:p>
        </p:txBody>
      </p:sp>
      <p:grpSp>
        <p:nvGrpSpPr>
          <p:cNvPr id="153" name="Google Shape;153;g3a02a92a8b5_0_2"/>
          <p:cNvGrpSpPr/>
          <p:nvPr/>
        </p:nvGrpSpPr>
        <p:grpSpPr>
          <a:xfrm>
            <a:off x="0" y="0"/>
            <a:ext cx="12192000" cy="816015"/>
            <a:chOff x="0" y="0"/>
            <a:chExt cx="12192000" cy="816015"/>
          </a:xfrm>
        </p:grpSpPr>
        <p:sp>
          <p:nvSpPr>
            <p:cNvPr id="154" name="Google Shape;154;g3a02a92a8b5_0_2"/>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Immagine 1">
            <a:extLst>
              <a:ext uri="{FF2B5EF4-FFF2-40B4-BE49-F238E27FC236}">
                <a16:creationId xmlns:a16="http://schemas.microsoft.com/office/drawing/2014/main" id="{08084334-9516-35D2-18A8-B3EBDAEC13A1}"/>
              </a:ext>
            </a:extLst>
          </p:cNvPr>
          <p:cNvPicPr>
            <a:picLocks noChangeAspect="1"/>
          </p:cNvPicPr>
          <p:nvPr/>
        </p:nvPicPr>
        <p:blipFill>
          <a:blip r:embed="rId3"/>
          <a:stretch>
            <a:fillRect/>
          </a:stretch>
        </p:blipFill>
        <p:spPr>
          <a:xfrm>
            <a:off x="5794248" y="1227044"/>
            <a:ext cx="6008090" cy="474845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g39ef5f71c25_1_140"/>
          <p:cNvGrpSpPr/>
          <p:nvPr/>
        </p:nvGrpSpPr>
        <p:grpSpPr>
          <a:xfrm>
            <a:off x="251360" y="4221959"/>
            <a:ext cx="3751238" cy="2226531"/>
            <a:chOff x="0" y="-38100"/>
            <a:chExt cx="1482000" cy="879600"/>
          </a:xfrm>
        </p:grpSpPr>
        <p:sp>
          <p:nvSpPr>
            <p:cNvPr id="363" name="Google Shape;363;g39ef5f71c25_1_140"/>
            <p:cNvSpPr/>
            <p:nvPr/>
          </p:nvSpPr>
          <p:spPr>
            <a:xfrm>
              <a:off x="0" y="0"/>
              <a:ext cx="1481977" cy="841362"/>
            </a:xfrm>
            <a:custGeom>
              <a:avLst/>
              <a:gdLst/>
              <a:ahLst/>
              <a:cxnLst/>
              <a:rect l="l" t="t" r="r" b="b"/>
              <a:pathLst>
                <a:path w="1481977" h="841362" extrusionOk="0">
                  <a:moveTo>
                    <a:pt x="0" y="0"/>
                  </a:moveTo>
                  <a:lnTo>
                    <a:pt x="1481977" y="0"/>
                  </a:lnTo>
                  <a:lnTo>
                    <a:pt x="1481977" y="841362"/>
                  </a:lnTo>
                  <a:lnTo>
                    <a:pt x="0" y="841362"/>
                  </a:lnTo>
                  <a:close/>
                </a:path>
              </a:pathLst>
            </a:custGeom>
            <a:solidFill>
              <a:srgbClr val="07376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73763"/>
                </a:solidFill>
                <a:latin typeface="Arial"/>
                <a:ea typeface="Arial"/>
                <a:cs typeface="Arial"/>
                <a:sym typeface="Arial"/>
              </a:endParaRPr>
            </a:p>
          </p:txBody>
        </p:sp>
        <p:sp>
          <p:nvSpPr>
            <p:cNvPr id="364" name="Google Shape;364;g39ef5f71c25_1_140"/>
            <p:cNvSpPr txBox="1"/>
            <p:nvPr/>
          </p:nvSpPr>
          <p:spPr>
            <a:xfrm>
              <a:off x="0" y="-38100"/>
              <a:ext cx="1482000" cy="879600"/>
            </a:xfrm>
            <a:prstGeom prst="rect">
              <a:avLst/>
            </a:prstGeom>
            <a:solidFill>
              <a:srgbClr val="073763"/>
            </a:solidFill>
            <a:ln>
              <a:noFill/>
            </a:ln>
          </p:spPr>
          <p:txBody>
            <a:bodyPr spcFirstLastPara="1" wrap="square" lIns="33875" tIns="33875" rIns="33875" bIns="33875" anchor="ctr" anchorCtr="0">
              <a:noAutofit/>
            </a:bodyPr>
            <a:lstStyle/>
            <a:p>
              <a:pPr marL="0" marR="0" lvl="0" indent="0" algn="ctr" rtl="0">
                <a:lnSpc>
                  <a:spcPct val="168916"/>
                </a:lnSpc>
                <a:spcBef>
                  <a:spcPts val="0"/>
                </a:spcBef>
                <a:spcAft>
                  <a:spcPts val="0"/>
                </a:spcAft>
                <a:buClr>
                  <a:srgbClr val="000000"/>
                </a:buClr>
                <a:buSzPts val="1200"/>
                <a:buFont typeface="Arial"/>
                <a:buNone/>
              </a:pPr>
              <a:endParaRPr sz="1200" b="0" i="0" u="none" strike="noStrike" cap="none">
                <a:solidFill>
                  <a:srgbClr val="073763"/>
                </a:solidFill>
                <a:latin typeface="Arial"/>
                <a:ea typeface="Arial"/>
                <a:cs typeface="Arial"/>
                <a:sym typeface="Arial"/>
              </a:endParaRPr>
            </a:p>
          </p:txBody>
        </p:sp>
      </p:grpSp>
      <p:sp>
        <p:nvSpPr>
          <p:cNvPr id="365" name="Google Shape;365;g39ef5f71c25_1_140"/>
          <p:cNvSpPr txBox="1"/>
          <p:nvPr/>
        </p:nvSpPr>
        <p:spPr>
          <a:xfrm>
            <a:off x="3256775" y="597012"/>
            <a:ext cx="3751200" cy="2584800"/>
          </a:xfrm>
          <a:prstGeom prst="rect">
            <a:avLst/>
          </a:prstGeom>
          <a:solidFill>
            <a:srgbClr val="073763"/>
          </a:solidFill>
          <a:ln>
            <a:noFill/>
          </a:ln>
        </p:spPr>
        <p:txBody>
          <a:bodyPr spcFirstLastPara="1" wrap="square" lIns="20325" tIns="20325" rIns="20325" bIns="20325" anchor="ctr" anchorCtr="0">
            <a:noAutofit/>
          </a:bodyPr>
          <a:lstStyle/>
          <a:p>
            <a:pPr marL="0" marR="0" lvl="0" indent="0" algn="ctr" rtl="0">
              <a:lnSpc>
                <a:spcPct val="168888"/>
              </a:lnSpc>
              <a:spcBef>
                <a:spcPts val="0"/>
              </a:spcBef>
              <a:spcAft>
                <a:spcPts val="0"/>
              </a:spcAft>
              <a:buClr>
                <a:srgbClr val="000000"/>
              </a:buClr>
              <a:buSzPts val="720"/>
              <a:buFont typeface="Arial"/>
              <a:buNone/>
            </a:pPr>
            <a:endParaRPr sz="720" b="0" i="0" u="none" strike="noStrike" cap="none">
              <a:solidFill>
                <a:srgbClr val="073763"/>
              </a:solidFill>
              <a:latin typeface="Arial"/>
              <a:ea typeface="Arial"/>
              <a:cs typeface="Arial"/>
              <a:sym typeface="Arial"/>
            </a:endParaRPr>
          </a:p>
        </p:txBody>
      </p:sp>
      <p:sp>
        <p:nvSpPr>
          <p:cNvPr id="366" name="Google Shape;366;g39ef5f71c25_1_140"/>
          <p:cNvSpPr/>
          <p:nvPr/>
        </p:nvSpPr>
        <p:spPr>
          <a:xfrm>
            <a:off x="7624010" y="610119"/>
            <a:ext cx="1192832" cy="1058910"/>
          </a:xfrm>
          <a:custGeom>
            <a:avLst/>
            <a:gdLst/>
            <a:ahLst/>
            <a:cxnLst/>
            <a:rect l="l" t="t" r="r" b="b"/>
            <a:pathLst>
              <a:path w="1971623" h="1833610" extrusionOk="0">
                <a:moveTo>
                  <a:pt x="0" y="0"/>
                </a:moveTo>
                <a:lnTo>
                  <a:pt x="1971624" y="0"/>
                </a:lnTo>
                <a:lnTo>
                  <a:pt x="1971624" y="1833610"/>
                </a:lnTo>
                <a:lnTo>
                  <a:pt x="0" y="1833610"/>
                </a:lnTo>
                <a:lnTo>
                  <a:pt x="0" y="0"/>
                </a:lnTo>
                <a:close/>
              </a:path>
            </a:pathLst>
          </a:custGeom>
          <a:blipFill rotWithShape="1">
            <a:blip r:embed="rId3">
              <a:alphaModFix/>
            </a:blip>
            <a:stretch>
              <a:fillRect/>
            </a:stretch>
          </a:blipFill>
          <a:ln>
            <a:noFill/>
          </a:ln>
        </p:spPr>
        <p:txBody>
          <a:bodyPr spcFirstLastPara="1" wrap="square" lIns="60925" tIns="30475" rIns="60925"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67" name="Google Shape;367;g39ef5f71c25_1_140"/>
          <p:cNvSpPr txBox="1"/>
          <p:nvPr/>
        </p:nvSpPr>
        <p:spPr>
          <a:xfrm>
            <a:off x="7528200" y="2316650"/>
            <a:ext cx="4664100" cy="538800"/>
          </a:xfrm>
          <a:prstGeom prst="rect">
            <a:avLst/>
          </a:prstGeom>
          <a:noFill/>
          <a:ln>
            <a:noFill/>
          </a:ln>
        </p:spPr>
        <p:txBody>
          <a:bodyPr spcFirstLastPara="1" wrap="square" lIns="0" tIns="0" rIns="0" bIns="0" anchor="t" anchorCtr="0">
            <a:spAutoFit/>
          </a:bodyPr>
          <a:lstStyle/>
          <a:p>
            <a:pPr marL="0" marR="0" lvl="0" indent="0" algn="l" rtl="0">
              <a:lnSpc>
                <a:spcPct val="113992"/>
              </a:lnSpc>
              <a:spcBef>
                <a:spcPts val="0"/>
              </a:spcBef>
              <a:spcAft>
                <a:spcPts val="0"/>
              </a:spcAft>
              <a:buClr>
                <a:srgbClr val="000000"/>
              </a:buClr>
              <a:buSzPts val="3500"/>
              <a:buFont typeface="Arial"/>
              <a:buNone/>
            </a:pPr>
            <a:r>
              <a:rPr lang="it-IT" sz="3500" b="1" i="0" u="none" strike="noStrike" cap="none">
                <a:solidFill>
                  <a:srgbClr val="60766E"/>
                </a:solidFill>
                <a:latin typeface="Montserrat"/>
                <a:ea typeface="Montserrat"/>
                <a:cs typeface="Montserrat"/>
                <a:sym typeface="Montserrat"/>
              </a:rPr>
              <a:t>Thank you</a:t>
            </a:r>
            <a:endParaRPr sz="4900" b="0" i="0" u="none" strike="noStrike" cap="none">
              <a:solidFill>
                <a:srgbClr val="60766E"/>
              </a:solidFill>
              <a:latin typeface="Montserrat"/>
              <a:ea typeface="Montserrat"/>
              <a:cs typeface="Montserrat"/>
              <a:sym typeface="Montserrat"/>
            </a:endParaRPr>
          </a:p>
        </p:txBody>
      </p:sp>
      <p:sp>
        <p:nvSpPr>
          <p:cNvPr id="368" name="Google Shape;368;g39ef5f71c25_1_140"/>
          <p:cNvSpPr/>
          <p:nvPr/>
        </p:nvSpPr>
        <p:spPr>
          <a:xfrm>
            <a:off x="5754372" y="3544450"/>
            <a:ext cx="6442192" cy="3312193"/>
          </a:xfrm>
          <a:custGeom>
            <a:avLst/>
            <a:gdLst/>
            <a:ahLst/>
            <a:cxnLst/>
            <a:rect l="l" t="t" r="r" b="b"/>
            <a:pathLst>
              <a:path w="4816592" h="1090434" extrusionOk="0">
                <a:moveTo>
                  <a:pt x="0" y="0"/>
                </a:moveTo>
                <a:lnTo>
                  <a:pt x="4816592" y="0"/>
                </a:lnTo>
                <a:lnTo>
                  <a:pt x="4816592" y="1090434"/>
                </a:lnTo>
                <a:lnTo>
                  <a:pt x="0" y="1090434"/>
                </a:lnTo>
                <a:close/>
              </a:path>
            </a:pathLst>
          </a:custGeom>
          <a:solidFill>
            <a:srgbClr val="60766E"/>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70" name="Google Shape;370;g39ef5f71c25_1_140"/>
          <p:cNvGrpSpPr/>
          <p:nvPr/>
        </p:nvGrpSpPr>
        <p:grpSpPr>
          <a:xfrm>
            <a:off x="7261093" y="4096217"/>
            <a:ext cx="5020759" cy="338700"/>
            <a:chOff x="7072313" y="4049248"/>
            <a:chExt cx="5020759" cy="338700"/>
          </a:xfrm>
        </p:grpSpPr>
        <p:sp>
          <p:nvSpPr>
            <p:cNvPr id="371" name="Google Shape;371;g39ef5f71c25_1_140"/>
            <p:cNvSpPr txBox="1"/>
            <p:nvPr/>
          </p:nvSpPr>
          <p:spPr>
            <a:xfrm>
              <a:off x="7507272" y="4049248"/>
              <a:ext cx="4585800" cy="338700"/>
            </a:xfrm>
            <a:prstGeom prst="rect">
              <a:avLst/>
            </a:prstGeom>
            <a:noFill/>
            <a:ln>
              <a:noFill/>
            </a:ln>
          </p:spPr>
          <p:txBody>
            <a:bodyPr spcFirstLastPara="1" wrap="square" lIns="91425" tIns="45700" rIns="91425" bIns="45700" anchor="ctr" anchorCtr="0">
              <a:noAutofit/>
            </a:bodyPr>
            <a:lstStyle/>
            <a:p>
              <a:pPr lvl="0">
                <a:lnSpc>
                  <a:spcPct val="125000"/>
                </a:lnSpc>
                <a:buSzPts val="1100"/>
              </a:pPr>
              <a:r>
                <a:rPr lang="it-IT" sz="1600" b="1" dirty="0">
                  <a:solidFill>
                    <a:srgbClr val="FFFFFF"/>
                  </a:solidFill>
                  <a:uFill>
                    <a:noFill/>
                  </a:uFill>
                  <a:latin typeface="Montserrat"/>
                  <a:ea typeface="Montserrat"/>
                  <a:cs typeface="Montserrat"/>
                  <a:sym typeface="Montserrat"/>
                </a:rPr>
                <a:t>WWW.IUAV.IT</a:t>
              </a:r>
              <a:endParaRPr lang="it-IT" sz="1600" b="1" i="0" u="none" strike="noStrike" cap="none" dirty="0">
                <a:solidFill>
                  <a:srgbClr val="FFFFFF"/>
                </a:solidFill>
                <a:latin typeface="Montserrat"/>
                <a:ea typeface="Montserrat"/>
                <a:cs typeface="Montserrat"/>
                <a:sym typeface="Montserrat"/>
              </a:endParaRPr>
            </a:p>
          </p:txBody>
        </p:sp>
        <p:pic>
          <p:nvPicPr>
            <p:cNvPr id="372" name="Google Shape;372;g39ef5f71c25_1_140"/>
            <p:cNvPicPr preferRelativeResize="0"/>
            <p:nvPr/>
          </p:nvPicPr>
          <p:blipFill rotWithShape="1">
            <a:blip r:embed="rId4">
              <a:alphaModFix/>
            </a:blip>
            <a:srcRect/>
            <a:stretch/>
          </p:blipFill>
          <p:spPr>
            <a:xfrm flipH="1">
              <a:off x="7072313" y="4052797"/>
              <a:ext cx="331625" cy="331603"/>
            </a:xfrm>
            <a:prstGeom prst="rect">
              <a:avLst/>
            </a:prstGeom>
            <a:noFill/>
            <a:ln>
              <a:noFill/>
            </a:ln>
          </p:spPr>
        </p:pic>
      </p:grpSp>
      <p:grpSp>
        <p:nvGrpSpPr>
          <p:cNvPr id="373" name="Google Shape;373;g39ef5f71c25_1_140"/>
          <p:cNvGrpSpPr/>
          <p:nvPr/>
        </p:nvGrpSpPr>
        <p:grpSpPr>
          <a:xfrm>
            <a:off x="7257722" y="4767418"/>
            <a:ext cx="5027518" cy="335163"/>
            <a:chOff x="7065554" y="4624199"/>
            <a:chExt cx="5027518" cy="335163"/>
          </a:xfrm>
        </p:grpSpPr>
        <p:pic>
          <p:nvPicPr>
            <p:cNvPr id="374" name="Google Shape;374;g39ef5f71c25_1_140"/>
            <p:cNvPicPr preferRelativeResize="0"/>
            <p:nvPr/>
          </p:nvPicPr>
          <p:blipFill rotWithShape="1">
            <a:blip r:embed="rId5">
              <a:alphaModFix/>
            </a:blip>
            <a:srcRect/>
            <a:stretch/>
          </p:blipFill>
          <p:spPr>
            <a:xfrm>
              <a:off x="7065554" y="4627737"/>
              <a:ext cx="331625" cy="331625"/>
            </a:xfrm>
            <a:prstGeom prst="rect">
              <a:avLst/>
            </a:prstGeom>
            <a:noFill/>
            <a:ln>
              <a:noFill/>
            </a:ln>
          </p:spPr>
        </p:pic>
        <p:sp>
          <p:nvSpPr>
            <p:cNvPr id="375" name="Google Shape;375;g39ef5f71c25_1_140"/>
            <p:cNvSpPr txBox="1"/>
            <p:nvPr/>
          </p:nvSpPr>
          <p:spPr>
            <a:xfrm>
              <a:off x="7503884" y="4624199"/>
              <a:ext cx="4589188" cy="331625"/>
            </a:xfrm>
            <a:prstGeom prst="rect">
              <a:avLst/>
            </a:prstGeom>
            <a:noFill/>
            <a:ln>
              <a:noFill/>
            </a:ln>
          </p:spPr>
          <p:txBody>
            <a:bodyPr spcFirstLastPara="1" wrap="square" lIns="91425" tIns="45700" rIns="91425" bIns="45700" anchor="ctr" anchorCtr="0">
              <a:noAutofit/>
            </a:bodyPr>
            <a:lstStyle/>
            <a:p>
              <a:pPr marL="0" marR="0" lvl="0" indent="0" algn="l" rtl="0">
                <a:lnSpc>
                  <a:spcPct val="125000"/>
                </a:lnSpc>
                <a:spcBef>
                  <a:spcPts val="0"/>
                </a:spcBef>
                <a:spcAft>
                  <a:spcPts val="0"/>
                </a:spcAft>
                <a:buClr>
                  <a:srgbClr val="000000"/>
                </a:buClr>
                <a:buSzPts val="1100"/>
                <a:buFont typeface="Arial"/>
                <a:buNone/>
              </a:pPr>
              <a:r>
                <a:rPr lang="it-IT" sz="1600" b="1" dirty="0" err="1">
                  <a:solidFill>
                    <a:srgbClr val="FFFFFF"/>
                  </a:solidFill>
                  <a:uFill>
                    <a:noFill/>
                  </a:u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francesco.musco</a:t>
              </a:r>
              <a:r>
                <a:rPr lang="it-IT" sz="1600" b="1" i="0" u="none" strike="noStrike" cap="none" dirty="0" err="1">
                  <a:solidFill>
                    <a:srgbClr val="FFFFFF"/>
                  </a:solidFill>
                  <a:uFill>
                    <a:noFill/>
                  </a:u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a:t>
              </a:r>
              <a:r>
                <a:rPr lang="it-IT" sz="1600" b="1" i="0" u="none" strike="noStrike" cap="none" dirty="0" err="1">
                  <a:solidFill>
                    <a:srgbClr val="FFFFFF"/>
                  </a:solidFill>
                  <a:uFill>
                    <a:noFill/>
                  </a:uFill>
                  <a:latin typeface="Montserrat"/>
                  <a:ea typeface="Montserrat"/>
                  <a:cs typeface="Montserrat"/>
                  <a:sym typeface="Montserrat"/>
                </a:rPr>
                <a:t>iuav.it</a:t>
              </a:r>
              <a:endParaRPr sz="1600" b="1" i="0" u="none" strike="noStrike" cap="none" dirty="0">
                <a:solidFill>
                  <a:srgbClr val="FFFFFF"/>
                </a:solidFill>
                <a:latin typeface="Montserrat"/>
                <a:ea typeface="Montserrat"/>
                <a:cs typeface="Montserrat"/>
                <a:sym typeface="Montserrat"/>
              </a:endParaRPr>
            </a:p>
          </p:txBody>
        </p:sp>
      </p:grpSp>
      <p:grpSp>
        <p:nvGrpSpPr>
          <p:cNvPr id="376" name="Google Shape;376;g39ef5f71c25_1_140"/>
          <p:cNvGrpSpPr/>
          <p:nvPr/>
        </p:nvGrpSpPr>
        <p:grpSpPr>
          <a:xfrm>
            <a:off x="7257726" y="5438619"/>
            <a:ext cx="5027514" cy="338700"/>
            <a:chOff x="7065558" y="5295400"/>
            <a:chExt cx="5027514" cy="338700"/>
          </a:xfrm>
        </p:grpSpPr>
        <p:pic>
          <p:nvPicPr>
            <p:cNvPr id="377" name="Google Shape;377;g39ef5f71c25_1_140"/>
            <p:cNvPicPr preferRelativeResize="0"/>
            <p:nvPr/>
          </p:nvPicPr>
          <p:blipFill rotWithShape="1">
            <a:blip r:embed="rId7">
              <a:alphaModFix/>
            </a:blip>
            <a:srcRect/>
            <a:stretch/>
          </p:blipFill>
          <p:spPr>
            <a:xfrm>
              <a:off x="7065558" y="5298938"/>
              <a:ext cx="331625" cy="331625"/>
            </a:xfrm>
            <a:prstGeom prst="rect">
              <a:avLst/>
            </a:prstGeom>
            <a:noFill/>
            <a:ln>
              <a:noFill/>
            </a:ln>
          </p:spPr>
        </p:pic>
        <p:sp>
          <p:nvSpPr>
            <p:cNvPr id="378" name="Google Shape;378;g39ef5f71c25_1_140"/>
            <p:cNvSpPr txBox="1"/>
            <p:nvPr/>
          </p:nvSpPr>
          <p:spPr>
            <a:xfrm>
              <a:off x="7507272" y="5295400"/>
              <a:ext cx="4585800" cy="338700"/>
            </a:xfrm>
            <a:prstGeom prst="rect">
              <a:avLst/>
            </a:prstGeom>
            <a:noFill/>
            <a:ln>
              <a:noFill/>
            </a:ln>
          </p:spPr>
          <p:txBody>
            <a:bodyPr spcFirstLastPara="1" wrap="square" lIns="91425" tIns="45700" rIns="91425" bIns="45700" anchor="ctr" anchorCtr="0">
              <a:noAutofit/>
            </a:bodyPr>
            <a:lstStyle/>
            <a:p>
              <a:pPr marL="0" marR="0" lvl="0" indent="0" algn="l" rtl="0">
                <a:lnSpc>
                  <a:spcPct val="125000"/>
                </a:lnSpc>
                <a:spcBef>
                  <a:spcPts val="0"/>
                </a:spcBef>
                <a:spcAft>
                  <a:spcPts val="0"/>
                </a:spcAft>
                <a:buClr>
                  <a:srgbClr val="000000"/>
                </a:buClr>
                <a:buSzPts val="1100"/>
                <a:buFont typeface="Arial"/>
                <a:buNone/>
              </a:pPr>
              <a:r>
                <a:rPr lang="it-IT" sz="1600" b="1" i="0" u="none" strike="noStrike" cap="none" dirty="0">
                  <a:solidFill>
                    <a:srgbClr val="FFFFFF"/>
                  </a:solidFill>
                  <a:latin typeface="Montserrat"/>
                  <a:ea typeface="Montserrat"/>
                  <a:cs typeface="Montserrat"/>
                  <a:sym typeface="Montserrat"/>
                </a:rPr>
                <a:t>Università Iuav di Venezia</a:t>
              </a:r>
              <a:endParaRPr sz="1600" b="1" i="0" u="none" strike="noStrike" cap="none" dirty="0">
                <a:solidFill>
                  <a:srgbClr val="FFFFFF"/>
                </a:solidFill>
                <a:latin typeface="Montserrat"/>
                <a:ea typeface="Montserrat"/>
                <a:cs typeface="Montserrat"/>
                <a:sym typeface="Montserrat"/>
              </a:endParaRPr>
            </a:p>
          </p:txBody>
        </p:sp>
      </p:grpSp>
      <p:pic>
        <p:nvPicPr>
          <p:cNvPr id="2" name="Immagine 1" descr="Immagine che contiene testo, Carattere, schermata, bianco&#10;&#10;Il contenuto generato dall'IA potrebbe non essere corretto.">
            <a:extLst>
              <a:ext uri="{FF2B5EF4-FFF2-40B4-BE49-F238E27FC236}">
                <a16:creationId xmlns:a16="http://schemas.microsoft.com/office/drawing/2014/main" id="{827F34E2-8843-62C0-6202-39A51B379B91}"/>
              </a:ext>
            </a:extLst>
          </p:cNvPr>
          <p:cNvPicPr>
            <a:picLocks noChangeAspect="1"/>
          </p:cNvPicPr>
          <p:nvPr/>
        </p:nvPicPr>
        <p:blipFill>
          <a:blip r:embed="rId8"/>
          <a:stretch>
            <a:fillRect/>
          </a:stretch>
        </p:blipFill>
        <p:spPr>
          <a:xfrm>
            <a:off x="8975468" y="439402"/>
            <a:ext cx="1553438" cy="1553438"/>
          </a:xfrm>
          <a:prstGeom prst="rect">
            <a:avLst/>
          </a:prstGeom>
        </p:spPr>
      </p:pic>
      <p:pic>
        <p:nvPicPr>
          <p:cNvPr id="3" name="Google Shape;92;p1" descr="A picture containing shape&#10;&#10;Description automatically generated">
            <a:extLst>
              <a:ext uri="{FF2B5EF4-FFF2-40B4-BE49-F238E27FC236}">
                <a16:creationId xmlns:a16="http://schemas.microsoft.com/office/drawing/2014/main" id="{5AF83D33-61DA-6432-83BE-7DE69D6C1AAA}"/>
              </a:ext>
            </a:extLst>
          </p:cNvPr>
          <p:cNvPicPr preferRelativeResize="0"/>
          <p:nvPr/>
        </p:nvPicPr>
        <p:blipFill rotWithShape="1">
          <a:blip r:embed="rId9">
            <a:alphaModFix/>
          </a:blip>
          <a:srcRect/>
          <a:stretch/>
        </p:blipFill>
        <p:spPr>
          <a:xfrm>
            <a:off x="10687532" y="693238"/>
            <a:ext cx="1045766" cy="1045766"/>
          </a:xfrm>
          <a:prstGeom prst="rect">
            <a:avLst/>
          </a:prstGeom>
          <a:noFill/>
          <a:ln>
            <a:noFill/>
          </a:ln>
        </p:spPr>
      </p:pic>
      <p:pic>
        <p:nvPicPr>
          <p:cNvPr id="6" name="Immagine 5">
            <a:extLst>
              <a:ext uri="{FF2B5EF4-FFF2-40B4-BE49-F238E27FC236}">
                <a16:creationId xmlns:a16="http://schemas.microsoft.com/office/drawing/2014/main" id="{8F5BE612-EAE0-D9D5-8E2E-D5B9F71BA2C4}"/>
              </a:ext>
            </a:extLst>
          </p:cNvPr>
          <p:cNvPicPr>
            <a:picLocks noChangeAspect="1"/>
          </p:cNvPicPr>
          <p:nvPr/>
        </p:nvPicPr>
        <p:blipFill>
          <a:blip r:embed="rId10"/>
          <a:stretch>
            <a:fillRect/>
          </a:stretch>
        </p:blipFill>
        <p:spPr>
          <a:xfrm>
            <a:off x="812800" y="147607"/>
            <a:ext cx="4325537" cy="610373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4C88DB84-634A-26CB-D5FC-96DAA5B72A8F}"/>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ADCEF799-1F94-E3C4-48F4-2FF2A7DB2C63}"/>
              </a:ext>
            </a:extLst>
          </p:cNvPr>
          <p:cNvSpPr txBox="1"/>
          <p:nvPr/>
        </p:nvSpPr>
        <p:spPr>
          <a:xfrm>
            <a:off x="389662" y="1021839"/>
            <a:ext cx="4258082"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err="1">
                <a:solidFill>
                  <a:schemeClr val="dk1"/>
                </a:solidFill>
                <a:latin typeface="Montserrat SemiBold"/>
                <a:sym typeface="Montserrat SemiBold"/>
              </a:rPr>
              <a:t>Spatial</a:t>
            </a:r>
            <a:r>
              <a:rPr lang="it-IT" sz="3000" dirty="0">
                <a:solidFill>
                  <a:schemeClr val="dk1"/>
                </a:solidFill>
                <a:latin typeface="Montserrat SemiBold"/>
                <a:sym typeface="Montserrat SemiBold"/>
              </a:rPr>
              <a:t> Planning </a:t>
            </a:r>
            <a:br>
              <a:rPr lang="it-IT" sz="3000" dirty="0">
                <a:solidFill>
                  <a:schemeClr val="dk1"/>
                </a:solidFill>
                <a:latin typeface="Montserrat SemiBold"/>
                <a:sym typeface="Montserrat SemiBold"/>
              </a:rPr>
            </a:br>
            <a:r>
              <a:rPr lang="it-IT" sz="3000" dirty="0">
                <a:solidFill>
                  <a:schemeClr val="dk1"/>
                </a:solidFill>
                <a:latin typeface="Montserrat" pitchFamily="2" charset="0"/>
                <a:sym typeface="Montserrat SemiBold"/>
              </a:rPr>
              <a:t>for </a:t>
            </a:r>
            <a:r>
              <a:rPr lang="it-IT" sz="3000" dirty="0" err="1">
                <a:solidFill>
                  <a:schemeClr val="dk1"/>
                </a:solidFill>
                <a:latin typeface="Montserrat" pitchFamily="2" charset="0"/>
                <a:sym typeface="Montserrat SemiBold"/>
              </a:rPr>
              <a:t>coastal</a:t>
            </a:r>
            <a:r>
              <a:rPr lang="it-IT" sz="3000" dirty="0">
                <a:solidFill>
                  <a:schemeClr val="dk1"/>
                </a:solidFill>
                <a:latin typeface="Montserrat" pitchFamily="2" charset="0"/>
                <a:sym typeface="Montserrat SemiBold"/>
              </a:rPr>
              <a:t> system</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71942CAA-1995-253A-AAB2-2DA83038ED2F}"/>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B02BCFC2-D420-F3F1-8C52-AA390D58A578}"/>
              </a:ext>
            </a:extLst>
          </p:cNvPr>
          <p:cNvSpPr txBox="1"/>
          <p:nvPr/>
        </p:nvSpPr>
        <p:spPr>
          <a:xfrm>
            <a:off x="307636" y="2243285"/>
            <a:ext cx="5073255" cy="1631175"/>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United Nations Environment </a:t>
            </a:r>
            <a:r>
              <a:rPr lang="en-US" sz="1600" dirty="0" err="1">
                <a:solidFill>
                  <a:schemeClr val="dk1"/>
                </a:solidFill>
                <a:latin typeface="Montserrat"/>
                <a:ea typeface="Montserrat"/>
                <a:cs typeface="Montserrat"/>
                <a:sym typeface="Montserrat"/>
              </a:rPr>
              <a:t>Programme</a:t>
            </a:r>
            <a:r>
              <a:rPr lang="en-US" sz="1600" dirty="0">
                <a:solidFill>
                  <a:schemeClr val="dk1"/>
                </a:solidFill>
                <a:latin typeface="Montserrat"/>
                <a:ea typeface="Montserrat"/>
                <a:cs typeface="Montserrat"/>
                <a:sym typeface="Montserrat"/>
              </a:rPr>
              <a:t> (UNEP), Coastal Hazard Wheel. This tool provides an overview of the main hazards based on coastline types. Source: (Rosendahl Appelquist, Balstrøm, Halsnæs, 2016).</a:t>
            </a:r>
            <a:endParaRPr lang="it-IT" sz="1600" dirty="0">
              <a:solidFill>
                <a:schemeClr val="dk1"/>
              </a:solidFill>
              <a:latin typeface="Montserrat"/>
              <a:ea typeface="Montserrat"/>
              <a:cs typeface="Montserrat"/>
              <a:sym typeface="Montserrat"/>
            </a:endParaRPr>
          </a:p>
        </p:txBody>
      </p:sp>
      <p:sp>
        <p:nvSpPr>
          <p:cNvPr id="152" name="Google Shape;152;g3a02a92a8b5_0_2">
            <a:extLst>
              <a:ext uri="{FF2B5EF4-FFF2-40B4-BE49-F238E27FC236}">
                <a16:creationId xmlns:a16="http://schemas.microsoft.com/office/drawing/2014/main" id="{0EF790A3-060B-C7E5-4DC4-12578618728A}"/>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3</a:t>
            </a:fld>
            <a:endParaRPr sz="1400">
              <a:latin typeface="Montserrat"/>
              <a:ea typeface="Montserrat"/>
              <a:cs typeface="Montserrat"/>
              <a:sym typeface="Montserrat"/>
            </a:endParaRPr>
          </a:p>
        </p:txBody>
      </p:sp>
      <p:grpSp>
        <p:nvGrpSpPr>
          <p:cNvPr id="153" name="Google Shape;153;g3a02a92a8b5_0_2">
            <a:extLst>
              <a:ext uri="{FF2B5EF4-FFF2-40B4-BE49-F238E27FC236}">
                <a16:creationId xmlns:a16="http://schemas.microsoft.com/office/drawing/2014/main" id="{AD5E3E78-463C-53DB-3A68-7B39EFFD0783}"/>
              </a:ext>
            </a:extLst>
          </p:cNvPr>
          <p:cNvGrpSpPr/>
          <p:nvPr/>
        </p:nvGrpSpPr>
        <p:grpSpPr>
          <a:xfrm>
            <a:off x="0" y="0"/>
            <a:ext cx="12192000" cy="816015"/>
            <a:chOff x="0" y="0"/>
            <a:chExt cx="12192000" cy="816015"/>
          </a:xfrm>
        </p:grpSpPr>
        <p:sp>
          <p:nvSpPr>
            <p:cNvPr id="154" name="Google Shape;154;g3a02a92a8b5_0_2">
              <a:extLst>
                <a:ext uri="{FF2B5EF4-FFF2-40B4-BE49-F238E27FC236}">
                  <a16:creationId xmlns:a16="http://schemas.microsoft.com/office/drawing/2014/main" id="{4CD67332-11D1-E96A-BAFE-0083735C5866}"/>
                </a:ext>
              </a:extLst>
            </p:cNvPr>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a:extLst>
                <a:ext uri="{FF2B5EF4-FFF2-40B4-BE49-F238E27FC236}">
                  <a16:creationId xmlns:a16="http://schemas.microsoft.com/office/drawing/2014/main" id="{7324A3AD-CE37-21D7-52DC-30B6042D55AE}"/>
                </a:ext>
              </a:extLst>
            </p:cNvPr>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 name="Immagine 4" descr="Immagine che contiene schermata, cerchio, testo&#10;&#10;Il contenuto generato dall'IA potrebbe non essere corretto.">
            <a:extLst>
              <a:ext uri="{FF2B5EF4-FFF2-40B4-BE49-F238E27FC236}">
                <a16:creationId xmlns:a16="http://schemas.microsoft.com/office/drawing/2014/main" id="{98BF5BA8-A84D-F794-50BB-0DD67C3E67C0}"/>
              </a:ext>
            </a:extLst>
          </p:cNvPr>
          <p:cNvPicPr>
            <a:picLocks noChangeAspect="1"/>
          </p:cNvPicPr>
          <p:nvPr/>
        </p:nvPicPr>
        <p:blipFill>
          <a:blip r:embed="rId3"/>
          <a:srcRect b="26923"/>
          <a:stretch>
            <a:fillRect/>
          </a:stretch>
        </p:blipFill>
        <p:spPr>
          <a:xfrm>
            <a:off x="5732585" y="842925"/>
            <a:ext cx="6434015" cy="5988509"/>
          </a:xfrm>
          <a:prstGeom prst="rect">
            <a:avLst/>
          </a:prstGeom>
        </p:spPr>
      </p:pic>
      <p:pic>
        <p:nvPicPr>
          <p:cNvPr id="7" name="Immagine 6" descr="Immagine che contiene testo, schermata, Carattere&#10;&#10;Il contenuto generato dall'IA potrebbe non essere corretto.">
            <a:extLst>
              <a:ext uri="{FF2B5EF4-FFF2-40B4-BE49-F238E27FC236}">
                <a16:creationId xmlns:a16="http://schemas.microsoft.com/office/drawing/2014/main" id="{2FEE4BB1-71BB-D852-4028-DF67E483B36C}"/>
              </a:ext>
            </a:extLst>
          </p:cNvPr>
          <p:cNvPicPr>
            <a:picLocks noChangeAspect="1"/>
          </p:cNvPicPr>
          <p:nvPr/>
        </p:nvPicPr>
        <p:blipFill>
          <a:blip r:embed="rId4"/>
          <a:stretch>
            <a:fillRect/>
          </a:stretch>
        </p:blipFill>
        <p:spPr>
          <a:xfrm>
            <a:off x="25400" y="4080284"/>
            <a:ext cx="6070600" cy="2489200"/>
          </a:xfrm>
          <a:prstGeom prst="rect">
            <a:avLst/>
          </a:prstGeom>
        </p:spPr>
      </p:pic>
    </p:spTree>
    <p:extLst>
      <p:ext uri="{BB962C8B-B14F-4D97-AF65-F5344CB8AC3E}">
        <p14:creationId xmlns:p14="http://schemas.microsoft.com/office/powerpoint/2010/main" val="2201247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95B0AC98-4219-2A8A-62F7-028819CFDF05}"/>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957D6255-3546-11CB-4361-42842726309A}"/>
              </a:ext>
            </a:extLst>
          </p:cNvPr>
          <p:cNvSpPr txBox="1"/>
          <p:nvPr/>
        </p:nvSpPr>
        <p:spPr>
          <a:xfrm>
            <a:off x="274717" y="1042037"/>
            <a:ext cx="488338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a:solidFill>
                  <a:schemeClr val="dk1"/>
                </a:solidFill>
                <a:latin typeface="Montserrat SemiBold"/>
                <a:sym typeface="Montserrat SemiBold"/>
              </a:rPr>
              <a:t>Adaptation strategies with planning outputs</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996F05FB-CD4B-DD5B-8104-E9CD3C74A7B6}"/>
              </a:ext>
            </a:extLst>
          </p:cNvPr>
          <p:cNvSpPr/>
          <p:nvPr/>
        </p:nvSpPr>
        <p:spPr>
          <a:xfrm>
            <a:off x="332189" y="2899012"/>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6E2EC073-8DF0-9D0C-B712-16F45151CB01}"/>
              </a:ext>
            </a:extLst>
          </p:cNvPr>
          <p:cNvSpPr txBox="1"/>
          <p:nvPr/>
        </p:nvSpPr>
        <p:spPr>
          <a:xfrm>
            <a:off x="274717" y="2949112"/>
            <a:ext cx="4768444" cy="3785611"/>
          </a:xfrm>
          <a:prstGeom prst="rect">
            <a:avLst/>
          </a:prstGeom>
          <a:noFill/>
          <a:ln>
            <a:noFill/>
          </a:ln>
        </p:spPr>
        <p:txBody>
          <a:bodyPr spcFirstLastPara="1" wrap="square" lIns="91425" tIns="45700" rIns="91425" bIns="45700" anchor="t" anchorCtr="0">
            <a:spAutoFit/>
          </a:bodyPr>
          <a:lstStyle/>
          <a:p>
            <a:pPr lvl="0">
              <a:lnSpc>
                <a:spcPct val="125000"/>
              </a:lnSpc>
              <a:buSzPts val="1600"/>
            </a:pPr>
            <a:r>
              <a:rPr lang="en-US" sz="1600" dirty="0">
                <a:solidFill>
                  <a:schemeClr val="dk1"/>
                </a:solidFill>
                <a:latin typeface="Montserrat"/>
                <a:ea typeface="Montserrat"/>
                <a:cs typeface="Montserrat"/>
                <a:sym typeface="Montserrat"/>
              </a:rPr>
              <a:t>IPCC adaptation strategies are measures and actions taken to </a:t>
            </a:r>
            <a:r>
              <a:rPr lang="en-US" sz="1600" b="1" dirty="0">
                <a:solidFill>
                  <a:schemeClr val="dk1"/>
                </a:solidFill>
                <a:latin typeface="Montserrat"/>
                <a:ea typeface="Montserrat"/>
                <a:cs typeface="Montserrat"/>
                <a:sym typeface="Montserrat"/>
              </a:rPr>
              <a:t>reduce vulnerability to the impacts of climate change</a:t>
            </a:r>
            <a:r>
              <a:rPr lang="en-US" sz="1600" dirty="0">
                <a:solidFill>
                  <a:schemeClr val="dk1"/>
                </a:solidFill>
                <a:latin typeface="Montserrat"/>
                <a:ea typeface="Montserrat"/>
                <a:cs typeface="Montserrat"/>
                <a:sym typeface="Montserrat"/>
              </a:rPr>
              <a:t>. These strategies can be categorized as </a:t>
            </a:r>
            <a:r>
              <a:rPr lang="en-US" sz="1600" b="1" dirty="0">
                <a:solidFill>
                  <a:schemeClr val="dk1"/>
                </a:solidFill>
                <a:latin typeface="Montserrat"/>
                <a:ea typeface="Montserrat"/>
                <a:cs typeface="Montserrat"/>
                <a:sym typeface="Montserrat"/>
              </a:rPr>
              <a:t>infrastructural</a:t>
            </a:r>
            <a:r>
              <a:rPr lang="en-US" sz="1600" dirty="0">
                <a:solidFill>
                  <a:schemeClr val="dk1"/>
                </a:solidFill>
                <a:latin typeface="Montserrat"/>
                <a:ea typeface="Montserrat"/>
                <a:cs typeface="Montserrat"/>
                <a:sym typeface="Montserrat"/>
              </a:rPr>
              <a:t> (e.g., building seawalls), institutional (e.g., creating new insurance schemes), </a:t>
            </a:r>
            <a:r>
              <a:rPr lang="en-US" sz="1600" b="1" dirty="0">
                <a:solidFill>
                  <a:schemeClr val="dk1"/>
                </a:solidFill>
                <a:latin typeface="Montserrat"/>
                <a:ea typeface="Montserrat"/>
                <a:cs typeface="Montserrat"/>
                <a:sym typeface="Montserrat"/>
              </a:rPr>
              <a:t>behavioral</a:t>
            </a:r>
            <a:r>
              <a:rPr lang="en-US" sz="1600" dirty="0">
                <a:solidFill>
                  <a:schemeClr val="dk1"/>
                </a:solidFill>
                <a:latin typeface="Montserrat"/>
                <a:ea typeface="Montserrat"/>
                <a:cs typeface="Montserrat"/>
                <a:sym typeface="Montserrat"/>
              </a:rPr>
              <a:t> (e.g., changing crop planting times), and </a:t>
            </a:r>
            <a:r>
              <a:rPr lang="en-US" sz="1600" b="1" dirty="0">
                <a:solidFill>
                  <a:schemeClr val="dk1"/>
                </a:solidFill>
                <a:latin typeface="Montserrat"/>
                <a:ea typeface="Montserrat"/>
                <a:cs typeface="Montserrat"/>
                <a:sym typeface="Montserrat"/>
              </a:rPr>
              <a:t>nature-based-solutions</a:t>
            </a:r>
            <a:r>
              <a:rPr lang="en-US" sz="1600" dirty="0">
                <a:solidFill>
                  <a:schemeClr val="dk1"/>
                </a:solidFill>
                <a:latin typeface="Montserrat"/>
                <a:ea typeface="Montserrat"/>
                <a:cs typeface="Montserrat"/>
                <a:sym typeface="Montserrat"/>
              </a:rPr>
              <a:t> (e.g., restoring forests). The goal is to manage both current climate impacts and prepare for future climate change scenarios</a:t>
            </a:r>
            <a:endParaRPr lang="it-IT" sz="1600" dirty="0">
              <a:solidFill>
                <a:schemeClr val="dk1"/>
              </a:solidFill>
              <a:latin typeface="Montserrat"/>
              <a:ea typeface="Montserrat"/>
              <a:cs typeface="Montserrat"/>
              <a:sym typeface="Montserrat"/>
            </a:endParaRPr>
          </a:p>
        </p:txBody>
      </p:sp>
      <p:sp>
        <p:nvSpPr>
          <p:cNvPr id="152" name="Google Shape;152;g3a02a92a8b5_0_2">
            <a:extLst>
              <a:ext uri="{FF2B5EF4-FFF2-40B4-BE49-F238E27FC236}">
                <a16:creationId xmlns:a16="http://schemas.microsoft.com/office/drawing/2014/main" id="{08D2935E-1677-3C02-F33E-29E4D71D5EF6}"/>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4</a:t>
            </a:fld>
            <a:endParaRPr sz="1400">
              <a:latin typeface="Montserrat"/>
              <a:ea typeface="Montserrat"/>
              <a:cs typeface="Montserrat"/>
              <a:sym typeface="Montserrat"/>
            </a:endParaRPr>
          </a:p>
        </p:txBody>
      </p:sp>
      <p:grpSp>
        <p:nvGrpSpPr>
          <p:cNvPr id="153" name="Google Shape;153;g3a02a92a8b5_0_2">
            <a:extLst>
              <a:ext uri="{FF2B5EF4-FFF2-40B4-BE49-F238E27FC236}">
                <a16:creationId xmlns:a16="http://schemas.microsoft.com/office/drawing/2014/main" id="{96644615-8C73-4BCA-926F-81A4309C9E82}"/>
              </a:ext>
            </a:extLst>
          </p:cNvPr>
          <p:cNvGrpSpPr/>
          <p:nvPr/>
        </p:nvGrpSpPr>
        <p:grpSpPr>
          <a:xfrm>
            <a:off x="0" y="0"/>
            <a:ext cx="12192000" cy="816015"/>
            <a:chOff x="0" y="0"/>
            <a:chExt cx="12192000" cy="816015"/>
          </a:xfrm>
        </p:grpSpPr>
        <p:sp>
          <p:nvSpPr>
            <p:cNvPr id="154" name="Google Shape;154;g3a02a92a8b5_0_2">
              <a:extLst>
                <a:ext uri="{FF2B5EF4-FFF2-40B4-BE49-F238E27FC236}">
                  <a16:creationId xmlns:a16="http://schemas.microsoft.com/office/drawing/2014/main" id="{54306040-35F9-4F83-F040-E16D17E20ABE}"/>
                </a:ext>
              </a:extLst>
            </p:cNvPr>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a:extLst>
                <a:ext uri="{FF2B5EF4-FFF2-40B4-BE49-F238E27FC236}">
                  <a16:creationId xmlns:a16="http://schemas.microsoft.com/office/drawing/2014/main" id="{679B3A16-6BEA-93F2-DF64-C1AB083AB952}"/>
                </a:ext>
              </a:extLst>
            </p:cNvPr>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 name="Immagine 3" descr="Immagine che contiene schermata, design&#10;&#10;Il contenuto generato dall'IA potrebbe non essere corretto.">
            <a:extLst>
              <a:ext uri="{FF2B5EF4-FFF2-40B4-BE49-F238E27FC236}">
                <a16:creationId xmlns:a16="http://schemas.microsoft.com/office/drawing/2014/main" id="{C5A7C104-33A2-FD1C-AD59-B5B236266D5B}"/>
              </a:ext>
            </a:extLst>
          </p:cNvPr>
          <p:cNvPicPr>
            <a:picLocks noChangeAspect="1"/>
          </p:cNvPicPr>
          <p:nvPr/>
        </p:nvPicPr>
        <p:blipFill>
          <a:blip r:embed="rId3"/>
          <a:stretch>
            <a:fillRect/>
          </a:stretch>
        </p:blipFill>
        <p:spPr>
          <a:xfrm>
            <a:off x="5048661" y="2463413"/>
            <a:ext cx="6835702" cy="3554565"/>
          </a:xfrm>
          <a:prstGeom prst="rect">
            <a:avLst/>
          </a:prstGeom>
        </p:spPr>
      </p:pic>
    </p:spTree>
    <p:extLst>
      <p:ext uri="{BB962C8B-B14F-4D97-AF65-F5344CB8AC3E}">
        <p14:creationId xmlns:p14="http://schemas.microsoft.com/office/powerpoint/2010/main" val="3833299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AED75E32-CEB5-9FE5-CB48-93633090B6C6}"/>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C2292DDB-4933-7CBC-485F-724BF240675C}"/>
              </a:ext>
            </a:extLst>
          </p:cNvPr>
          <p:cNvSpPr txBox="1"/>
          <p:nvPr/>
        </p:nvSpPr>
        <p:spPr>
          <a:xfrm>
            <a:off x="389662" y="1021839"/>
            <a:ext cx="4258082"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err="1">
                <a:solidFill>
                  <a:schemeClr val="dk1"/>
                </a:solidFill>
                <a:latin typeface="Montserrat SemiBold"/>
                <a:sym typeface="Montserrat SemiBold"/>
              </a:rPr>
              <a:t>Spatial</a:t>
            </a:r>
            <a:r>
              <a:rPr lang="it-IT" sz="3000" dirty="0">
                <a:solidFill>
                  <a:schemeClr val="dk1"/>
                </a:solidFill>
                <a:latin typeface="Montserrat SemiBold"/>
                <a:sym typeface="Montserrat SemiBold"/>
              </a:rPr>
              <a:t> Planning </a:t>
            </a:r>
            <a:br>
              <a:rPr lang="it-IT" sz="3000" dirty="0">
                <a:solidFill>
                  <a:schemeClr val="dk1"/>
                </a:solidFill>
                <a:latin typeface="Montserrat SemiBold"/>
                <a:sym typeface="Montserrat SemiBold"/>
              </a:rPr>
            </a:br>
            <a:r>
              <a:rPr lang="it-IT" sz="3000" dirty="0">
                <a:solidFill>
                  <a:schemeClr val="dk1"/>
                </a:solidFill>
                <a:latin typeface="Montserrat" pitchFamily="2" charset="0"/>
                <a:sym typeface="Montserrat SemiBold"/>
              </a:rPr>
              <a:t>for </a:t>
            </a:r>
            <a:r>
              <a:rPr lang="it-IT" sz="3000" dirty="0" err="1">
                <a:solidFill>
                  <a:schemeClr val="dk1"/>
                </a:solidFill>
                <a:latin typeface="Montserrat" pitchFamily="2" charset="0"/>
                <a:sym typeface="Montserrat SemiBold"/>
              </a:rPr>
              <a:t>coastal</a:t>
            </a:r>
            <a:r>
              <a:rPr lang="it-IT" sz="3000" dirty="0">
                <a:solidFill>
                  <a:schemeClr val="dk1"/>
                </a:solidFill>
                <a:latin typeface="Montserrat" pitchFamily="2" charset="0"/>
                <a:sym typeface="Montserrat SemiBold"/>
              </a:rPr>
              <a:t> system</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F16AD19C-BDAE-CBD8-656C-33649940C53B}"/>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4496CE8D-7A19-566D-5628-87077BBB05A7}"/>
              </a:ext>
            </a:extLst>
          </p:cNvPr>
          <p:cNvSpPr txBox="1"/>
          <p:nvPr/>
        </p:nvSpPr>
        <p:spPr>
          <a:xfrm>
            <a:off x="389662" y="2533046"/>
            <a:ext cx="4768444" cy="2554505"/>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Upper Adriatic. Low Elevation Coastal Zone (LECZ), identified on the basis of different continuous bands of elevation above sea level. Source: (Columbia University, Centre for International Earth Science Information Network, 2013).</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dirty="0">
                <a:solidFill>
                  <a:schemeClr val="dk1"/>
                </a:solidFill>
                <a:latin typeface="Montserrat"/>
                <a:ea typeface="Montserrat"/>
                <a:cs typeface="Montserrat"/>
                <a:sym typeface="Montserrat"/>
              </a:rPr>
              <a:t>.</a:t>
            </a:r>
            <a:endParaRPr lang="it-IT" sz="1600" dirty="0">
              <a:solidFill>
                <a:schemeClr val="dk1"/>
              </a:solidFill>
              <a:latin typeface="Montserrat"/>
              <a:ea typeface="Montserrat"/>
              <a:cs typeface="Montserrat"/>
              <a:sym typeface="Montserrat"/>
            </a:endParaRPr>
          </a:p>
        </p:txBody>
      </p:sp>
      <p:sp>
        <p:nvSpPr>
          <p:cNvPr id="152" name="Google Shape;152;g3a02a92a8b5_0_2">
            <a:extLst>
              <a:ext uri="{FF2B5EF4-FFF2-40B4-BE49-F238E27FC236}">
                <a16:creationId xmlns:a16="http://schemas.microsoft.com/office/drawing/2014/main" id="{B4672315-7097-E56A-EC07-F20859F58BA3}"/>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5</a:t>
            </a:fld>
            <a:endParaRPr sz="1400">
              <a:latin typeface="Montserrat"/>
              <a:ea typeface="Montserrat"/>
              <a:cs typeface="Montserrat"/>
              <a:sym typeface="Montserrat"/>
            </a:endParaRPr>
          </a:p>
        </p:txBody>
      </p:sp>
      <p:grpSp>
        <p:nvGrpSpPr>
          <p:cNvPr id="153" name="Google Shape;153;g3a02a92a8b5_0_2">
            <a:extLst>
              <a:ext uri="{FF2B5EF4-FFF2-40B4-BE49-F238E27FC236}">
                <a16:creationId xmlns:a16="http://schemas.microsoft.com/office/drawing/2014/main" id="{D6550B73-03D6-0AD9-0F9C-929D06475C3F}"/>
              </a:ext>
            </a:extLst>
          </p:cNvPr>
          <p:cNvGrpSpPr/>
          <p:nvPr/>
        </p:nvGrpSpPr>
        <p:grpSpPr>
          <a:xfrm>
            <a:off x="0" y="0"/>
            <a:ext cx="12192000" cy="816015"/>
            <a:chOff x="0" y="0"/>
            <a:chExt cx="12192000" cy="816015"/>
          </a:xfrm>
        </p:grpSpPr>
        <p:sp>
          <p:nvSpPr>
            <p:cNvPr id="154" name="Google Shape;154;g3a02a92a8b5_0_2">
              <a:extLst>
                <a:ext uri="{FF2B5EF4-FFF2-40B4-BE49-F238E27FC236}">
                  <a16:creationId xmlns:a16="http://schemas.microsoft.com/office/drawing/2014/main" id="{3CAEAA4D-D1DE-0030-88AA-7BFF268B519E}"/>
                </a:ext>
              </a:extLst>
            </p:cNvPr>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a:extLst>
                <a:ext uri="{FF2B5EF4-FFF2-40B4-BE49-F238E27FC236}">
                  <a16:creationId xmlns:a16="http://schemas.microsoft.com/office/drawing/2014/main" id="{C2512BA6-D4A0-74BC-F53F-A43FB5A458F8}"/>
                </a:ext>
              </a:extLst>
            </p:cNvPr>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 name="Immagine 2" descr="Immagine che contiene testo, mappa, atlante&#10;&#10;Il contenuto generato dall'IA potrebbe non essere corretto.">
            <a:extLst>
              <a:ext uri="{FF2B5EF4-FFF2-40B4-BE49-F238E27FC236}">
                <a16:creationId xmlns:a16="http://schemas.microsoft.com/office/drawing/2014/main" id="{6834A3F9-5859-2C32-A277-6D9833065B17}"/>
              </a:ext>
            </a:extLst>
          </p:cNvPr>
          <p:cNvPicPr>
            <a:picLocks noChangeAspect="1"/>
          </p:cNvPicPr>
          <p:nvPr/>
        </p:nvPicPr>
        <p:blipFill>
          <a:blip r:embed="rId3"/>
          <a:stretch>
            <a:fillRect/>
          </a:stretch>
        </p:blipFill>
        <p:spPr>
          <a:xfrm>
            <a:off x="6096000" y="816015"/>
            <a:ext cx="5273051" cy="5988568"/>
          </a:xfrm>
          <a:prstGeom prst="rect">
            <a:avLst/>
          </a:prstGeom>
        </p:spPr>
      </p:pic>
    </p:spTree>
    <p:extLst>
      <p:ext uri="{BB962C8B-B14F-4D97-AF65-F5344CB8AC3E}">
        <p14:creationId xmlns:p14="http://schemas.microsoft.com/office/powerpoint/2010/main" val="655339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F9DFD2BB-0889-891B-4BD5-2F183CDDFCA5}"/>
            </a:ext>
          </a:extLst>
        </p:cNvPr>
        <p:cNvGrpSpPr/>
        <p:nvPr/>
      </p:nvGrpSpPr>
      <p:grpSpPr>
        <a:xfrm>
          <a:off x="0" y="0"/>
          <a:ext cx="0" cy="0"/>
          <a:chOff x="0" y="0"/>
          <a:chExt cx="0" cy="0"/>
        </a:xfrm>
      </p:grpSpPr>
      <p:sp>
        <p:nvSpPr>
          <p:cNvPr id="195" name="Google Shape;195;p6">
            <a:extLst>
              <a:ext uri="{FF2B5EF4-FFF2-40B4-BE49-F238E27FC236}">
                <a16:creationId xmlns:a16="http://schemas.microsoft.com/office/drawing/2014/main" id="{BD8A1B12-710B-DBDA-38EC-5D6BD44E8166}"/>
              </a:ext>
            </a:extLst>
          </p:cNvPr>
          <p:cNvSpPr/>
          <p:nvPr/>
        </p:nvSpPr>
        <p:spPr>
          <a:xfrm>
            <a:off x="423226" y="3382998"/>
            <a:ext cx="4745606" cy="81121"/>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6">
            <a:extLst>
              <a:ext uri="{FF2B5EF4-FFF2-40B4-BE49-F238E27FC236}">
                <a16:creationId xmlns:a16="http://schemas.microsoft.com/office/drawing/2014/main" id="{C7828995-2965-950C-7994-22B663327E38}"/>
              </a:ext>
            </a:extLst>
          </p:cNvPr>
          <p:cNvSpPr/>
          <p:nvPr/>
        </p:nvSpPr>
        <p:spPr>
          <a:xfrm>
            <a:off x="5693612" y="1560885"/>
            <a:ext cx="5427482" cy="4241399"/>
          </a:xfrm>
          <a:custGeom>
            <a:avLst/>
            <a:gdLst/>
            <a:ahLst/>
            <a:cxnLst/>
            <a:rect l="l" t="t" r="r" b="b"/>
            <a:pathLst>
              <a:path w="1766408" h="2405568" extrusionOk="0">
                <a:moveTo>
                  <a:pt x="0" y="0"/>
                </a:moveTo>
                <a:lnTo>
                  <a:pt x="1766408" y="0"/>
                </a:lnTo>
                <a:lnTo>
                  <a:pt x="1766408" y="2405568"/>
                </a:lnTo>
                <a:lnTo>
                  <a:pt x="0" y="2405568"/>
                </a:lnTo>
                <a:close/>
              </a:path>
            </a:pathLst>
          </a:custGeom>
          <a:solidFill>
            <a:srgbClr val="60766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sp>
        <p:nvSpPr>
          <p:cNvPr id="190" name="Google Shape;190;p6">
            <a:extLst>
              <a:ext uri="{FF2B5EF4-FFF2-40B4-BE49-F238E27FC236}">
                <a16:creationId xmlns:a16="http://schemas.microsoft.com/office/drawing/2014/main" id="{9CB8CD9A-3148-0794-867B-D88DA7904DD5}"/>
              </a:ext>
            </a:extLst>
          </p:cNvPr>
          <p:cNvSpPr/>
          <p:nvPr/>
        </p:nvSpPr>
        <p:spPr>
          <a:xfrm>
            <a:off x="11533188" y="0"/>
            <a:ext cx="658812" cy="68580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6">
            <a:extLst>
              <a:ext uri="{FF2B5EF4-FFF2-40B4-BE49-F238E27FC236}">
                <a16:creationId xmlns:a16="http://schemas.microsoft.com/office/drawing/2014/main" id="{09D4ECFB-2522-D91F-6C6D-990E8B7EB5D5}"/>
              </a:ext>
            </a:extLst>
          </p:cNvPr>
          <p:cNvSpPr txBox="1"/>
          <p:nvPr/>
        </p:nvSpPr>
        <p:spPr>
          <a:xfrm>
            <a:off x="2179254" y="6340493"/>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it-IT" sz="1400" b="0" i="0" u="none" strike="noStrike" cap="none">
                <a:solidFill>
                  <a:schemeClr val="lt1"/>
                </a:solidFill>
                <a:latin typeface="Montserrat"/>
                <a:ea typeface="Montserrat"/>
                <a:cs typeface="Montserrat"/>
                <a:sym typeface="Montserrat"/>
              </a:rPr>
              <a:t>6</a:t>
            </a:fld>
            <a:endParaRPr sz="1400" b="0" i="0" u="none" strike="noStrike" cap="none" dirty="0">
              <a:solidFill>
                <a:schemeClr val="lt1"/>
              </a:solidFill>
              <a:latin typeface="Montserrat"/>
              <a:ea typeface="Montserrat"/>
              <a:cs typeface="Montserrat"/>
              <a:sym typeface="Montserrat"/>
            </a:endParaRPr>
          </a:p>
        </p:txBody>
      </p:sp>
      <p:sp>
        <p:nvSpPr>
          <p:cNvPr id="197" name="Google Shape;197;p6">
            <a:extLst>
              <a:ext uri="{FF2B5EF4-FFF2-40B4-BE49-F238E27FC236}">
                <a16:creationId xmlns:a16="http://schemas.microsoft.com/office/drawing/2014/main" id="{8CA95C33-417C-A891-6E00-CAC46CC29494}"/>
              </a:ext>
            </a:extLst>
          </p:cNvPr>
          <p:cNvSpPr/>
          <p:nvPr/>
        </p:nvSpPr>
        <p:spPr>
          <a:xfrm>
            <a:off x="11199791" y="0"/>
            <a:ext cx="254700" cy="68580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 name="Immagine 5">
            <a:extLst>
              <a:ext uri="{FF2B5EF4-FFF2-40B4-BE49-F238E27FC236}">
                <a16:creationId xmlns:a16="http://schemas.microsoft.com/office/drawing/2014/main" id="{92715479-6354-3FB8-F94E-0204DDF814EB}"/>
              </a:ext>
            </a:extLst>
          </p:cNvPr>
          <p:cNvPicPr>
            <a:picLocks noChangeAspect="1"/>
          </p:cNvPicPr>
          <p:nvPr/>
        </p:nvPicPr>
        <p:blipFill>
          <a:blip r:embed="rId3"/>
          <a:srcRect/>
          <a:stretch/>
        </p:blipFill>
        <p:spPr>
          <a:xfrm>
            <a:off x="4477214" y="497367"/>
            <a:ext cx="6518612" cy="5166804"/>
          </a:xfrm>
          <a:prstGeom prst="rect">
            <a:avLst/>
          </a:prstGeom>
        </p:spPr>
      </p:pic>
      <p:sp>
        <p:nvSpPr>
          <p:cNvPr id="7" name="Google Shape;192;p6">
            <a:extLst>
              <a:ext uri="{FF2B5EF4-FFF2-40B4-BE49-F238E27FC236}">
                <a16:creationId xmlns:a16="http://schemas.microsoft.com/office/drawing/2014/main" id="{94A94522-6BA0-9E62-AF07-3B19CE30EB96}"/>
              </a:ext>
            </a:extLst>
          </p:cNvPr>
          <p:cNvSpPr txBox="1"/>
          <p:nvPr/>
        </p:nvSpPr>
        <p:spPr>
          <a:xfrm>
            <a:off x="324116" y="3510397"/>
            <a:ext cx="4543500" cy="361597"/>
          </a:xfrm>
          <a:prstGeom prst="rect">
            <a:avLst/>
          </a:prstGeom>
          <a:noFill/>
          <a:ln>
            <a:noFill/>
          </a:ln>
        </p:spPr>
        <p:txBody>
          <a:bodyPr spcFirstLastPara="1" wrap="square" lIns="91425" tIns="45700" rIns="91425" bIns="45700" anchor="t" anchorCtr="0">
            <a:spAutoFit/>
          </a:bodyPr>
          <a:lstStyle/>
          <a:p>
            <a:pPr lvl="0">
              <a:lnSpc>
                <a:spcPct val="125000"/>
              </a:lnSpc>
              <a:buSzPts val="1800"/>
            </a:pPr>
            <a:r>
              <a:rPr lang="en-US" dirty="0">
                <a:solidFill>
                  <a:schemeClr val="dk1"/>
                </a:solidFill>
                <a:latin typeface="Montserrat"/>
                <a:ea typeface="Montserrat"/>
                <a:cs typeface="Montserrat"/>
                <a:sym typeface="Montserrat"/>
              </a:rPr>
              <a:t>Source </a:t>
            </a:r>
            <a:r>
              <a:rPr lang="en-US" dirty="0" err="1">
                <a:solidFill>
                  <a:schemeClr val="dk1"/>
                </a:solidFill>
                <a:latin typeface="Montserrat"/>
                <a:ea typeface="Montserrat"/>
                <a:cs typeface="Montserrat"/>
                <a:sym typeface="Montserrat"/>
              </a:rPr>
              <a:t>iNEST</a:t>
            </a:r>
            <a:r>
              <a:rPr lang="en-US" dirty="0">
                <a:solidFill>
                  <a:schemeClr val="dk1"/>
                </a:solidFill>
                <a:latin typeface="Montserrat"/>
                <a:ea typeface="Montserrat"/>
                <a:cs typeface="Montserrat"/>
                <a:sym typeface="Montserrat"/>
              </a:rPr>
              <a:t> </a:t>
            </a:r>
            <a:r>
              <a:rPr lang="en-US" dirty="0" err="1">
                <a:solidFill>
                  <a:schemeClr val="dk1"/>
                </a:solidFill>
                <a:latin typeface="Montserrat"/>
                <a:ea typeface="Montserrat"/>
                <a:cs typeface="Montserrat"/>
                <a:sym typeface="Montserrat"/>
              </a:rPr>
              <a:t>Iuv</a:t>
            </a:r>
            <a:r>
              <a:rPr lang="en-US" dirty="0">
                <a:solidFill>
                  <a:schemeClr val="dk1"/>
                </a:solidFill>
                <a:latin typeface="Montserrat"/>
                <a:ea typeface="Montserrat"/>
                <a:cs typeface="Montserrat"/>
                <a:sym typeface="Montserrat"/>
              </a:rPr>
              <a:t>-Units SP8, 2024</a:t>
            </a:r>
            <a:endParaRPr lang="en-US" sz="1100" i="0" u="none" strike="noStrike" cap="none" dirty="0">
              <a:solidFill>
                <a:srgbClr val="000000"/>
              </a:solidFill>
              <a:latin typeface="Arial"/>
              <a:ea typeface="Arial"/>
              <a:cs typeface="Arial"/>
              <a:sym typeface="Arial"/>
            </a:endParaRPr>
          </a:p>
        </p:txBody>
      </p:sp>
      <p:sp>
        <p:nvSpPr>
          <p:cNvPr id="13" name="Google Shape;191;p6">
            <a:extLst>
              <a:ext uri="{FF2B5EF4-FFF2-40B4-BE49-F238E27FC236}">
                <a16:creationId xmlns:a16="http://schemas.microsoft.com/office/drawing/2014/main" id="{665010F4-B7F9-C2D9-B8A2-AE9DC0DD017F}"/>
              </a:ext>
            </a:extLst>
          </p:cNvPr>
          <p:cNvSpPr txBox="1"/>
          <p:nvPr/>
        </p:nvSpPr>
        <p:spPr>
          <a:xfrm>
            <a:off x="362027" y="497366"/>
            <a:ext cx="4239245" cy="24176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2000" dirty="0" err="1">
                <a:solidFill>
                  <a:schemeClr val="dk1"/>
                </a:solidFill>
                <a:latin typeface="Montserrat SemiBold"/>
                <a:sym typeface="Montserrat SemiBold"/>
              </a:rPr>
              <a:t>Regional</a:t>
            </a:r>
            <a:r>
              <a:rPr lang="it-IT" sz="2000" dirty="0">
                <a:solidFill>
                  <a:schemeClr val="dk1"/>
                </a:solidFill>
                <a:latin typeface="Montserrat SemiBold"/>
                <a:sym typeface="Montserrat SemiBold"/>
              </a:rPr>
              <a:t> (</a:t>
            </a:r>
            <a:r>
              <a:rPr lang="it-IT" sz="2000" dirty="0" err="1">
                <a:solidFill>
                  <a:schemeClr val="dk1"/>
                </a:solidFill>
                <a:latin typeface="Montserrat SemiBold"/>
                <a:sym typeface="Montserrat SemiBold"/>
              </a:rPr>
              <a:t>coastal</a:t>
            </a:r>
            <a:r>
              <a:rPr lang="it-IT" sz="2000" dirty="0">
                <a:solidFill>
                  <a:schemeClr val="dk1"/>
                </a:solidFill>
                <a:latin typeface="Montserrat SemiBold"/>
                <a:sym typeface="Montserrat SemiBold"/>
              </a:rPr>
              <a:t>) </a:t>
            </a:r>
            <a:r>
              <a:rPr lang="it-IT" sz="2000" dirty="0" err="1">
                <a:solidFill>
                  <a:schemeClr val="dk1"/>
                </a:solidFill>
                <a:latin typeface="Montserrat SemiBold"/>
                <a:sym typeface="Montserrat SemiBold"/>
              </a:rPr>
              <a:t>level</a:t>
            </a:r>
            <a:r>
              <a:rPr lang="it-IT" sz="2000" dirty="0">
                <a:solidFill>
                  <a:schemeClr val="dk1"/>
                </a:solidFill>
                <a:latin typeface="Montserrat SemiBold"/>
                <a:sym typeface="Montserrat SemiBold"/>
              </a:rPr>
              <a:t>:</a:t>
            </a:r>
            <a:br>
              <a:rPr lang="it-IT" sz="2000" dirty="0">
                <a:solidFill>
                  <a:schemeClr val="dk1"/>
                </a:solidFill>
                <a:latin typeface="Montserrat SemiBold"/>
                <a:sym typeface="Montserrat SemiBold"/>
              </a:rPr>
            </a:br>
            <a:r>
              <a:rPr lang="it-IT" sz="1800" dirty="0">
                <a:solidFill>
                  <a:schemeClr val="dk1"/>
                </a:solidFill>
                <a:latin typeface="Montserrat" pitchFamily="2" charset="0"/>
                <a:sym typeface="Montserrat SemiBold"/>
              </a:rPr>
              <a:t>a wide buffer on </a:t>
            </a:r>
            <a:r>
              <a:rPr lang="it-IT" sz="1800" dirty="0" err="1">
                <a:solidFill>
                  <a:schemeClr val="dk1"/>
                </a:solidFill>
                <a:latin typeface="Montserrat" pitchFamily="2" charset="0"/>
                <a:sym typeface="Montserrat SemiBold"/>
              </a:rPr>
              <a:t>coastal</a:t>
            </a:r>
            <a:r>
              <a:rPr lang="it-IT" sz="1800" dirty="0">
                <a:solidFill>
                  <a:schemeClr val="dk1"/>
                </a:solidFill>
                <a:latin typeface="Montserrat" pitchFamily="2" charset="0"/>
                <a:sym typeface="Montserrat SemiBold"/>
              </a:rPr>
              <a:t> system: </a:t>
            </a:r>
          </a:p>
          <a:p>
            <a:pPr marL="0" marR="0" lvl="0" indent="0" algn="l" rtl="0">
              <a:lnSpc>
                <a:spcPct val="100000"/>
              </a:lnSpc>
              <a:spcBef>
                <a:spcPts val="0"/>
              </a:spcBef>
              <a:spcAft>
                <a:spcPts val="0"/>
              </a:spcAft>
              <a:buClr>
                <a:srgbClr val="000000"/>
              </a:buClr>
              <a:buSzPts val="3000"/>
              <a:buFont typeface="Arial"/>
              <a:buNone/>
            </a:pPr>
            <a:r>
              <a:rPr lang="it-IT" sz="1800" i="1" dirty="0" err="1">
                <a:solidFill>
                  <a:schemeClr val="dk1"/>
                </a:solidFill>
                <a:latin typeface="Montserrat" pitchFamily="2" charset="0"/>
                <a:sym typeface="Montserrat SemiBold"/>
              </a:rPr>
              <a:t>areas</a:t>
            </a:r>
            <a:r>
              <a:rPr lang="it-IT" sz="1800" i="1" dirty="0">
                <a:solidFill>
                  <a:schemeClr val="dk1"/>
                </a:solidFill>
                <a:latin typeface="Montserrat" pitchFamily="2" charset="0"/>
                <a:sym typeface="Montserrat SemiBold"/>
              </a:rPr>
              <a:t>  </a:t>
            </a:r>
            <a:r>
              <a:rPr lang="it-IT" sz="1800" i="1" dirty="0" err="1">
                <a:solidFill>
                  <a:schemeClr val="dk1"/>
                </a:solidFill>
                <a:latin typeface="Montserrat" pitchFamily="2" charset="0"/>
                <a:sym typeface="Montserrat SemiBold"/>
              </a:rPr>
              <a:t>between</a:t>
            </a:r>
            <a:r>
              <a:rPr lang="it-IT" sz="1800" i="1" dirty="0">
                <a:solidFill>
                  <a:schemeClr val="dk1"/>
                </a:solidFill>
                <a:latin typeface="Montserrat" pitchFamily="2" charset="0"/>
                <a:sym typeface="Montserrat SemiBold"/>
              </a:rPr>
              <a:t> -5 and +1,4 on </a:t>
            </a:r>
            <a:r>
              <a:rPr lang="it-IT" sz="1800" i="1" dirty="0" err="1">
                <a:solidFill>
                  <a:schemeClr val="dk1"/>
                </a:solidFill>
                <a:latin typeface="Montserrat" pitchFamily="2" charset="0"/>
                <a:sym typeface="Montserrat SemiBold"/>
              </a:rPr>
              <a:t>sea</a:t>
            </a:r>
            <a:r>
              <a:rPr lang="it-IT" sz="1800" i="1" dirty="0">
                <a:solidFill>
                  <a:schemeClr val="dk1"/>
                </a:solidFill>
                <a:latin typeface="Montserrat" pitchFamily="2" charset="0"/>
                <a:sym typeface="Montserrat SemiBold"/>
              </a:rPr>
              <a:t> </a:t>
            </a:r>
            <a:r>
              <a:rPr lang="it-IT" sz="1800" i="1" dirty="0" err="1">
                <a:solidFill>
                  <a:schemeClr val="dk1"/>
                </a:solidFill>
                <a:latin typeface="Montserrat" pitchFamily="2" charset="0"/>
                <a:sym typeface="Montserrat SemiBold"/>
              </a:rPr>
              <a:t>level</a:t>
            </a:r>
            <a:r>
              <a:rPr lang="it-IT" sz="1800" i="1" dirty="0">
                <a:solidFill>
                  <a:schemeClr val="dk1"/>
                </a:solidFill>
                <a:latin typeface="Montserrat" pitchFamily="2" charset="0"/>
                <a:sym typeface="Montserrat SemiBold"/>
              </a:rPr>
              <a:t>.</a:t>
            </a:r>
          </a:p>
          <a:p>
            <a:pPr marL="0" marR="0" lvl="0" indent="0" algn="l" rtl="0">
              <a:lnSpc>
                <a:spcPct val="100000"/>
              </a:lnSpc>
              <a:spcBef>
                <a:spcPts val="0"/>
              </a:spcBef>
              <a:spcAft>
                <a:spcPts val="0"/>
              </a:spcAft>
              <a:buClr>
                <a:srgbClr val="000000"/>
              </a:buClr>
              <a:buSzPts val="3000"/>
              <a:buFont typeface="Arial"/>
              <a:buNone/>
            </a:pPr>
            <a:endParaRPr lang="it-IT" sz="1800" b="0" i="1" u="none" strike="noStrike" cap="none" dirty="0">
              <a:solidFill>
                <a:schemeClr val="dk1"/>
              </a:solidFill>
              <a:latin typeface="Montserrat" pitchFamily="2" charset="0"/>
              <a:sym typeface="Montserrat SemiBold"/>
            </a:endParaRPr>
          </a:p>
          <a:p>
            <a:pPr marL="0" marR="0" lvl="0" indent="0" algn="l" rtl="0">
              <a:lnSpc>
                <a:spcPct val="100000"/>
              </a:lnSpc>
              <a:spcBef>
                <a:spcPts val="0"/>
              </a:spcBef>
              <a:spcAft>
                <a:spcPts val="0"/>
              </a:spcAft>
              <a:buClr>
                <a:srgbClr val="000000"/>
              </a:buClr>
              <a:buSzPts val="3000"/>
              <a:buFont typeface="Arial"/>
              <a:buNone/>
            </a:pPr>
            <a:r>
              <a:rPr lang="it-IT" sz="1800" dirty="0" err="1">
                <a:solidFill>
                  <a:schemeClr val="dk1"/>
                </a:solidFill>
                <a:latin typeface="Montserrat" pitchFamily="2" charset="0"/>
                <a:sym typeface="Montserrat SemiBold"/>
              </a:rPr>
              <a:t>Concentration</a:t>
            </a:r>
            <a:r>
              <a:rPr lang="it-IT" sz="1800" dirty="0">
                <a:solidFill>
                  <a:schemeClr val="dk1"/>
                </a:solidFill>
                <a:latin typeface="Montserrat" pitchFamily="2" charset="0"/>
                <a:sym typeface="Montserrat SemiBold"/>
              </a:rPr>
              <a:t> of </a:t>
            </a:r>
            <a:r>
              <a:rPr lang="it-IT" sz="1800" dirty="0" err="1">
                <a:solidFill>
                  <a:schemeClr val="dk1"/>
                </a:solidFill>
                <a:latin typeface="Montserrat" pitchFamily="2" charset="0"/>
                <a:sym typeface="Montserrat SemiBold"/>
              </a:rPr>
              <a:t>infrastructures</a:t>
            </a:r>
            <a:r>
              <a:rPr lang="it-IT" sz="1800" dirty="0">
                <a:solidFill>
                  <a:schemeClr val="dk1"/>
                </a:solidFill>
                <a:latin typeface="Montserrat" pitchFamily="2" charset="0"/>
                <a:sym typeface="Montserrat SemiBold"/>
              </a:rPr>
              <a:t>, networks and urban </a:t>
            </a:r>
            <a:r>
              <a:rPr lang="it-IT" sz="1800" dirty="0" err="1">
                <a:solidFill>
                  <a:schemeClr val="dk1"/>
                </a:solidFill>
                <a:latin typeface="Montserrat" pitchFamily="2" charset="0"/>
                <a:sym typeface="Montserrat SemiBold"/>
              </a:rPr>
              <a:t>areas</a:t>
            </a:r>
            <a:r>
              <a:rPr lang="it-IT" sz="1800" dirty="0">
                <a:solidFill>
                  <a:schemeClr val="dk1"/>
                </a:solidFill>
                <a:latin typeface="Montserrat" pitchFamily="2" charset="0"/>
                <a:sym typeface="Montserrat SemiBold"/>
              </a:rPr>
              <a:t> </a:t>
            </a:r>
            <a:r>
              <a:rPr lang="it-IT" sz="1800" dirty="0" err="1">
                <a:solidFill>
                  <a:schemeClr val="dk1"/>
                </a:solidFill>
                <a:latin typeface="Montserrat" pitchFamily="2" charset="0"/>
                <a:sym typeface="Montserrat SemiBold"/>
              </a:rPr>
              <a:t>along</a:t>
            </a:r>
            <a:r>
              <a:rPr lang="it-IT" sz="1800" dirty="0">
                <a:solidFill>
                  <a:schemeClr val="dk1"/>
                </a:solidFill>
                <a:latin typeface="Montserrat" pitchFamily="2" charset="0"/>
                <a:sym typeface="Montserrat SemiBold"/>
              </a:rPr>
              <a:t> the </a:t>
            </a:r>
            <a:r>
              <a:rPr lang="it-IT" sz="1800" dirty="0" err="1">
                <a:solidFill>
                  <a:schemeClr val="dk1"/>
                </a:solidFill>
                <a:latin typeface="Montserrat" pitchFamily="2" charset="0"/>
                <a:sym typeface="Montserrat SemiBold"/>
              </a:rPr>
              <a:t>coastal</a:t>
            </a:r>
            <a:r>
              <a:rPr lang="it-IT" sz="1800" dirty="0">
                <a:solidFill>
                  <a:schemeClr val="dk1"/>
                </a:solidFill>
                <a:latin typeface="Montserrat" pitchFamily="2" charset="0"/>
                <a:sym typeface="Montserrat SemiBold"/>
              </a:rPr>
              <a:t> buffer/risk </a:t>
            </a:r>
            <a:r>
              <a:rPr lang="it-IT" sz="1800" dirty="0" err="1">
                <a:solidFill>
                  <a:schemeClr val="dk1"/>
                </a:solidFill>
                <a:latin typeface="Montserrat" pitchFamily="2" charset="0"/>
                <a:sym typeface="Montserrat SemiBold"/>
              </a:rPr>
              <a:t>sea</a:t>
            </a:r>
            <a:r>
              <a:rPr lang="it-IT" sz="1800" dirty="0">
                <a:solidFill>
                  <a:schemeClr val="dk1"/>
                </a:solidFill>
                <a:latin typeface="Montserrat" pitchFamily="2" charset="0"/>
                <a:sym typeface="Montserrat SemiBold"/>
              </a:rPr>
              <a:t> </a:t>
            </a:r>
            <a:r>
              <a:rPr lang="it-IT" sz="1800" dirty="0" err="1">
                <a:solidFill>
                  <a:schemeClr val="dk1"/>
                </a:solidFill>
                <a:latin typeface="Montserrat" pitchFamily="2" charset="0"/>
                <a:sym typeface="Montserrat SemiBold"/>
              </a:rPr>
              <a:t>level</a:t>
            </a:r>
            <a:r>
              <a:rPr lang="it-IT" sz="1800" dirty="0">
                <a:solidFill>
                  <a:schemeClr val="dk1"/>
                </a:solidFill>
                <a:latin typeface="Montserrat" pitchFamily="2" charset="0"/>
                <a:sym typeface="Montserrat SemiBold"/>
              </a:rPr>
              <a:t> rise</a:t>
            </a:r>
            <a:endParaRPr sz="1800" b="0" u="none" strike="noStrike" cap="none" dirty="0">
              <a:solidFill>
                <a:srgbClr val="000000"/>
              </a:solidFill>
              <a:latin typeface="Montserrat" pitchFamily="2" charset="0"/>
              <a:sym typeface="Arial"/>
            </a:endParaRPr>
          </a:p>
        </p:txBody>
      </p:sp>
      <p:sp>
        <p:nvSpPr>
          <p:cNvPr id="191" name="Google Shape;191;p6">
            <a:extLst>
              <a:ext uri="{FF2B5EF4-FFF2-40B4-BE49-F238E27FC236}">
                <a16:creationId xmlns:a16="http://schemas.microsoft.com/office/drawing/2014/main" id="{9EE2DE75-BD8F-C89C-15D2-74E444EBD3D2}"/>
              </a:ext>
            </a:extLst>
          </p:cNvPr>
          <p:cNvSpPr txBox="1"/>
          <p:nvPr/>
        </p:nvSpPr>
        <p:spPr>
          <a:xfrm>
            <a:off x="324116" y="2989521"/>
            <a:ext cx="384788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2000" dirty="0">
                <a:solidFill>
                  <a:schemeClr val="tx1"/>
                </a:solidFill>
                <a:latin typeface="Montserrat SemiBold"/>
                <a:sym typeface="Montserrat SemiBold"/>
              </a:rPr>
              <a:t>Northern </a:t>
            </a:r>
            <a:r>
              <a:rPr lang="it-IT" sz="2000" dirty="0" err="1">
                <a:solidFill>
                  <a:schemeClr val="tx1"/>
                </a:solidFill>
                <a:latin typeface="Montserrat SemiBold"/>
                <a:sym typeface="Montserrat SemiBold"/>
              </a:rPr>
              <a:t>Adriatic</a:t>
            </a:r>
            <a:endParaRPr sz="2000" b="0" i="0" u="none" strike="noStrike" cap="none" dirty="0">
              <a:solidFill>
                <a:schemeClr val="tx1"/>
              </a:solidFill>
              <a:latin typeface="Arial"/>
              <a:ea typeface="Arial"/>
              <a:cs typeface="Arial"/>
              <a:sym typeface="Arial"/>
            </a:endParaRPr>
          </a:p>
        </p:txBody>
      </p:sp>
      <p:pic>
        <p:nvPicPr>
          <p:cNvPr id="11" name="Immagine 10" descr="Immagine che contiene bianco, design&#10;&#10;Il contenuto generato dall'IA potrebbe non essere corretto.">
            <a:extLst>
              <a:ext uri="{FF2B5EF4-FFF2-40B4-BE49-F238E27FC236}">
                <a16:creationId xmlns:a16="http://schemas.microsoft.com/office/drawing/2014/main" id="{06735648-28F0-A830-4C7D-D413ACFE6CCC}"/>
              </a:ext>
            </a:extLst>
          </p:cNvPr>
          <p:cNvPicPr>
            <a:picLocks noChangeAspect="1"/>
          </p:cNvPicPr>
          <p:nvPr/>
        </p:nvPicPr>
        <p:blipFill>
          <a:blip r:embed="rId4"/>
          <a:stretch>
            <a:fillRect/>
          </a:stretch>
        </p:blipFill>
        <p:spPr>
          <a:xfrm>
            <a:off x="-45552" y="3988065"/>
            <a:ext cx="2717553" cy="2717553"/>
          </a:xfrm>
          <a:prstGeom prst="rect">
            <a:avLst/>
          </a:prstGeom>
        </p:spPr>
      </p:pic>
    </p:spTree>
    <p:extLst>
      <p:ext uri="{BB962C8B-B14F-4D97-AF65-F5344CB8AC3E}">
        <p14:creationId xmlns:p14="http://schemas.microsoft.com/office/powerpoint/2010/main" val="677566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0B7F0B6D-4764-1AE9-A288-35E443B6F1EF}"/>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5C7AF476-48B1-0269-19AA-89BC90E43F6F}"/>
              </a:ext>
            </a:extLst>
          </p:cNvPr>
          <p:cNvSpPr txBox="1"/>
          <p:nvPr/>
        </p:nvSpPr>
        <p:spPr>
          <a:xfrm>
            <a:off x="389661" y="1021839"/>
            <a:ext cx="488338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a:solidFill>
                  <a:schemeClr val="dk1"/>
                </a:solidFill>
                <a:latin typeface="Montserrat SemiBold"/>
                <a:sym typeface="Montserrat SemiBold"/>
              </a:rPr>
              <a:t>Land </a:t>
            </a:r>
            <a:r>
              <a:rPr lang="it-IT" sz="3000" dirty="0" err="1">
                <a:solidFill>
                  <a:schemeClr val="dk1"/>
                </a:solidFill>
                <a:latin typeface="Montserrat SemiBold"/>
                <a:sym typeface="Montserrat SemiBold"/>
              </a:rPr>
              <a:t>sea</a:t>
            </a:r>
            <a:r>
              <a:rPr lang="it-IT" sz="3000" dirty="0">
                <a:solidFill>
                  <a:schemeClr val="dk1"/>
                </a:solidFill>
                <a:latin typeface="Montserrat SemiBold"/>
                <a:sym typeface="Montserrat SemiBold"/>
              </a:rPr>
              <a:t> interactions</a:t>
            </a:r>
            <a:br>
              <a:rPr lang="it-IT" sz="3000" dirty="0">
                <a:solidFill>
                  <a:schemeClr val="dk1"/>
                </a:solidFill>
                <a:latin typeface="Montserrat SemiBold"/>
                <a:sym typeface="Montserrat SemiBold"/>
              </a:rPr>
            </a:b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351151EE-E7FA-3DA0-D2D1-5F8893315B31}"/>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F14696FC-C30C-6EB1-8050-5AF61DDE8C0E}"/>
              </a:ext>
            </a:extLst>
          </p:cNvPr>
          <p:cNvSpPr txBox="1"/>
          <p:nvPr/>
        </p:nvSpPr>
        <p:spPr>
          <a:xfrm>
            <a:off x="389662" y="2533046"/>
            <a:ext cx="4768444" cy="4708941"/>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It is essential to establish a base knowledge on the Land–Sea Interactions discourse to support and manage the coastal and maritime spatial planning processes. Such an approach will contribute to dealing with the increasing pressure on both the </a:t>
            </a:r>
            <a:r>
              <a:rPr lang="en-US" sz="1600" b="1" dirty="0">
                <a:solidFill>
                  <a:schemeClr val="dk1"/>
                </a:solidFill>
                <a:latin typeface="Montserrat"/>
                <a:ea typeface="Montserrat"/>
                <a:cs typeface="Montserrat"/>
                <a:sym typeface="Montserrat"/>
              </a:rPr>
              <a:t>sea and coastal areas </a:t>
            </a:r>
            <a:r>
              <a:rPr lang="en-US" sz="1600" dirty="0">
                <a:solidFill>
                  <a:schemeClr val="dk1"/>
                </a:solidFill>
                <a:latin typeface="Montserrat"/>
                <a:ea typeface="Montserrat"/>
                <a:cs typeface="Montserrat"/>
                <a:sym typeface="Montserrat"/>
              </a:rPr>
              <a:t>by improving synergies and reducing conflicts. Moreover, the issue of climate change is inextricably linked with coastal zones and their own interactions.</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dirty="0">
                <a:solidFill>
                  <a:schemeClr val="dk1"/>
                </a:solidFill>
                <a:latin typeface="Montserrat"/>
                <a:ea typeface="Montserrat"/>
                <a:cs typeface="Montserrat"/>
                <a:sym typeface="Montserrat"/>
              </a:rPr>
              <a:t>The continuity of spatial planning is an asset for integration of spatial planning domain</a:t>
            </a:r>
          </a:p>
          <a:p>
            <a:pPr lvl="0" algn="just">
              <a:lnSpc>
                <a:spcPct val="125000"/>
              </a:lnSpc>
              <a:buSzPts val="1600"/>
            </a:pPr>
            <a:endParaRPr lang="en-US" sz="1600" dirty="0">
              <a:solidFill>
                <a:schemeClr val="dk1"/>
              </a:solidFill>
              <a:latin typeface="Montserrat"/>
              <a:ea typeface="Montserrat"/>
              <a:cs typeface="Montserrat"/>
              <a:sym typeface="Montserrat"/>
            </a:endParaRPr>
          </a:p>
          <a:p>
            <a:pPr lvl="0" algn="just">
              <a:lnSpc>
                <a:spcPct val="125000"/>
              </a:lnSpc>
              <a:buSzPts val="1600"/>
            </a:pPr>
            <a:r>
              <a:rPr lang="en-US" sz="1600" dirty="0">
                <a:solidFill>
                  <a:schemeClr val="dk1"/>
                </a:solidFill>
                <a:latin typeface="Montserrat"/>
                <a:ea typeface="Montserrat"/>
                <a:cs typeface="Montserrat"/>
                <a:sym typeface="Montserrat"/>
              </a:rPr>
              <a:t>.</a:t>
            </a:r>
            <a:endParaRPr lang="it-IT" sz="1600" dirty="0">
              <a:solidFill>
                <a:schemeClr val="dk1"/>
              </a:solidFill>
              <a:latin typeface="Montserrat"/>
              <a:ea typeface="Montserrat"/>
              <a:cs typeface="Montserrat"/>
              <a:sym typeface="Montserrat"/>
            </a:endParaRPr>
          </a:p>
        </p:txBody>
      </p:sp>
      <p:sp>
        <p:nvSpPr>
          <p:cNvPr id="152" name="Google Shape;152;g3a02a92a8b5_0_2">
            <a:extLst>
              <a:ext uri="{FF2B5EF4-FFF2-40B4-BE49-F238E27FC236}">
                <a16:creationId xmlns:a16="http://schemas.microsoft.com/office/drawing/2014/main" id="{8A6500AB-385C-5631-49F0-360974AB40F8}"/>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7</a:t>
            </a:fld>
            <a:endParaRPr sz="1400">
              <a:latin typeface="Montserrat"/>
              <a:ea typeface="Montserrat"/>
              <a:cs typeface="Montserrat"/>
              <a:sym typeface="Montserrat"/>
            </a:endParaRPr>
          </a:p>
        </p:txBody>
      </p:sp>
      <p:grpSp>
        <p:nvGrpSpPr>
          <p:cNvPr id="153" name="Google Shape;153;g3a02a92a8b5_0_2">
            <a:extLst>
              <a:ext uri="{FF2B5EF4-FFF2-40B4-BE49-F238E27FC236}">
                <a16:creationId xmlns:a16="http://schemas.microsoft.com/office/drawing/2014/main" id="{4F38151C-1849-69B5-27B5-995AF220AF3A}"/>
              </a:ext>
            </a:extLst>
          </p:cNvPr>
          <p:cNvGrpSpPr/>
          <p:nvPr/>
        </p:nvGrpSpPr>
        <p:grpSpPr>
          <a:xfrm>
            <a:off x="0" y="0"/>
            <a:ext cx="12192000" cy="816015"/>
            <a:chOff x="0" y="0"/>
            <a:chExt cx="12192000" cy="816015"/>
          </a:xfrm>
        </p:grpSpPr>
        <p:sp>
          <p:nvSpPr>
            <p:cNvPr id="154" name="Google Shape;154;g3a02a92a8b5_0_2">
              <a:extLst>
                <a:ext uri="{FF2B5EF4-FFF2-40B4-BE49-F238E27FC236}">
                  <a16:creationId xmlns:a16="http://schemas.microsoft.com/office/drawing/2014/main" id="{B276A0EB-E30F-7338-3BE5-D0407660EA39}"/>
                </a:ext>
              </a:extLst>
            </p:cNvPr>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a:extLst>
                <a:ext uri="{FF2B5EF4-FFF2-40B4-BE49-F238E27FC236}">
                  <a16:creationId xmlns:a16="http://schemas.microsoft.com/office/drawing/2014/main" id="{21C7A235-D846-B53C-6D2A-C7CBFD5FE335}"/>
                </a:ext>
              </a:extLst>
            </p:cNvPr>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Immagine 5">
            <a:extLst>
              <a:ext uri="{FF2B5EF4-FFF2-40B4-BE49-F238E27FC236}">
                <a16:creationId xmlns:a16="http://schemas.microsoft.com/office/drawing/2014/main" id="{9904CA0E-4014-F6C2-5FC2-BEF6295595FD}"/>
              </a:ext>
            </a:extLst>
          </p:cNvPr>
          <p:cNvPicPr>
            <a:picLocks noChangeAspect="1"/>
          </p:cNvPicPr>
          <p:nvPr/>
        </p:nvPicPr>
        <p:blipFill>
          <a:blip r:embed="rId3">
            <a:alphaModFix/>
          </a:blip>
          <a:srcRect/>
          <a:stretch/>
        </p:blipFill>
        <p:spPr>
          <a:xfrm>
            <a:off x="7240493" y="898000"/>
            <a:ext cx="3272270" cy="5807593"/>
          </a:xfrm>
          <a:prstGeom prst="rect">
            <a:avLst/>
          </a:prstGeom>
        </p:spPr>
      </p:pic>
    </p:spTree>
    <p:extLst>
      <p:ext uri="{BB962C8B-B14F-4D97-AF65-F5344CB8AC3E}">
        <p14:creationId xmlns:p14="http://schemas.microsoft.com/office/powerpoint/2010/main" val="410132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EC2FEF72-F041-9ADD-28AC-75FE832D44E9}"/>
            </a:ext>
          </a:extLst>
        </p:cNvPr>
        <p:cNvGrpSpPr/>
        <p:nvPr/>
      </p:nvGrpSpPr>
      <p:grpSpPr>
        <a:xfrm>
          <a:off x="0" y="0"/>
          <a:ext cx="0" cy="0"/>
          <a:chOff x="0" y="0"/>
          <a:chExt cx="0" cy="0"/>
        </a:xfrm>
      </p:grpSpPr>
      <p:sp>
        <p:nvSpPr>
          <p:cNvPr id="152" name="Google Shape;152;g3a02a92a8b5_0_2">
            <a:extLst>
              <a:ext uri="{FF2B5EF4-FFF2-40B4-BE49-F238E27FC236}">
                <a16:creationId xmlns:a16="http://schemas.microsoft.com/office/drawing/2014/main" id="{B965BD45-AE65-FA8B-7EDC-7FE89B9B3243}"/>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8</a:t>
            </a:fld>
            <a:endParaRPr sz="1400">
              <a:latin typeface="Montserrat"/>
              <a:ea typeface="Montserrat"/>
              <a:cs typeface="Montserrat"/>
              <a:sym typeface="Montserrat"/>
            </a:endParaRPr>
          </a:p>
        </p:txBody>
      </p:sp>
      <p:sp>
        <p:nvSpPr>
          <p:cNvPr id="5" name="Google Shape;151;g3a02a92a8b5_0_2">
            <a:extLst>
              <a:ext uri="{FF2B5EF4-FFF2-40B4-BE49-F238E27FC236}">
                <a16:creationId xmlns:a16="http://schemas.microsoft.com/office/drawing/2014/main" id="{D3200989-D5E2-17BF-C27F-1113BD3DB5B7}"/>
              </a:ext>
            </a:extLst>
          </p:cNvPr>
          <p:cNvSpPr txBox="1"/>
          <p:nvPr/>
        </p:nvSpPr>
        <p:spPr>
          <a:xfrm>
            <a:off x="307637" y="6140458"/>
            <a:ext cx="11327418" cy="400069"/>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Innocenti A. </a:t>
            </a:r>
            <a:r>
              <a:rPr lang="en-US" sz="1600" b="1" dirty="0">
                <a:solidFill>
                  <a:schemeClr val="dk1"/>
                </a:solidFill>
                <a:latin typeface="Montserrat"/>
                <a:ea typeface="Montserrat"/>
                <a:cs typeface="Montserrat"/>
                <a:sym typeface="Montserrat"/>
              </a:rPr>
              <a:t>Musco F</a:t>
            </a:r>
            <a:r>
              <a:rPr lang="en-US" sz="1600" dirty="0">
                <a:solidFill>
                  <a:schemeClr val="dk1"/>
                </a:solidFill>
                <a:latin typeface="Montserrat"/>
                <a:ea typeface="Montserrat"/>
                <a:cs typeface="Montserrat"/>
                <a:sym typeface="Montserrat"/>
              </a:rPr>
              <a:t>. (2023) </a:t>
            </a:r>
            <a:r>
              <a:rPr lang="en-US" sz="1600" i="1" dirty="0">
                <a:solidFill>
                  <a:schemeClr val="dk1"/>
                </a:solidFill>
                <a:latin typeface="Montserrat"/>
                <a:ea typeface="Montserrat"/>
                <a:cs typeface="Montserrat"/>
                <a:sym typeface="Montserrat"/>
              </a:rPr>
              <a:t>Land Sea Interaction: A spatial planning perspective</a:t>
            </a:r>
            <a:r>
              <a:rPr lang="en-US" sz="1600" dirty="0">
                <a:solidFill>
                  <a:schemeClr val="dk1"/>
                </a:solidFill>
                <a:latin typeface="Montserrat"/>
                <a:ea typeface="Montserrat"/>
                <a:cs typeface="Montserrat"/>
                <a:sym typeface="Montserrat"/>
              </a:rPr>
              <a:t>, Sustainability  15, 9446</a:t>
            </a:r>
            <a:endParaRPr lang="it-IT" sz="1600" dirty="0">
              <a:solidFill>
                <a:schemeClr val="dk1"/>
              </a:solidFill>
              <a:latin typeface="Montserrat"/>
              <a:ea typeface="Montserrat"/>
              <a:cs typeface="Montserrat"/>
              <a:sym typeface="Montserrat"/>
            </a:endParaRPr>
          </a:p>
        </p:txBody>
      </p:sp>
      <p:pic>
        <p:nvPicPr>
          <p:cNvPr id="7" name="Immagine 6">
            <a:extLst>
              <a:ext uri="{FF2B5EF4-FFF2-40B4-BE49-F238E27FC236}">
                <a16:creationId xmlns:a16="http://schemas.microsoft.com/office/drawing/2014/main" id="{7D77AFC3-3078-C0C5-3582-2A468CFF3438}"/>
              </a:ext>
            </a:extLst>
          </p:cNvPr>
          <p:cNvPicPr>
            <a:picLocks noChangeAspect="1"/>
          </p:cNvPicPr>
          <p:nvPr/>
        </p:nvPicPr>
        <p:blipFill>
          <a:blip r:embed="rId3"/>
          <a:stretch>
            <a:fillRect/>
          </a:stretch>
        </p:blipFill>
        <p:spPr>
          <a:xfrm>
            <a:off x="-2931134" y="-2720759"/>
            <a:ext cx="15711794" cy="11102752"/>
          </a:xfrm>
          <a:prstGeom prst="rect">
            <a:avLst/>
          </a:prstGeom>
        </p:spPr>
      </p:pic>
    </p:spTree>
    <p:extLst>
      <p:ext uri="{BB962C8B-B14F-4D97-AF65-F5344CB8AC3E}">
        <p14:creationId xmlns:p14="http://schemas.microsoft.com/office/powerpoint/2010/main" val="3575336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5F47EBB8-2757-77E7-0A32-3E9CAE6D3134}"/>
            </a:ext>
          </a:extLst>
        </p:cNvPr>
        <p:cNvGrpSpPr/>
        <p:nvPr/>
      </p:nvGrpSpPr>
      <p:grpSpPr>
        <a:xfrm>
          <a:off x="0" y="0"/>
          <a:ext cx="0" cy="0"/>
          <a:chOff x="0" y="0"/>
          <a:chExt cx="0" cy="0"/>
        </a:xfrm>
      </p:grpSpPr>
      <p:sp>
        <p:nvSpPr>
          <p:cNvPr id="149" name="Google Shape;149;g3a02a92a8b5_0_2">
            <a:extLst>
              <a:ext uri="{FF2B5EF4-FFF2-40B4-BE49-F238E27FC236}">
                <a16:creationId xmlns:a16="http://schemas.microsoft.com/office/drawing/2014/main" id="{4CBE0892-40F9-D51A-9A4B-60D8659C22CF}"/>
              </a:ext>
            </a:extLst>
          </p:cNvPr>
          <p:cNvSpPr txBox="1"/>
          <p:nvPr/>
        </p:nvSpPr>
        <p:spPr>
          <a:xfrm>
            <a:off x="332189" y="1027353"/>
            <a:ext cx="488338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dirty="0">
                <a:solidFill>
                  <a:schemeClr val="dk1"/>
                </a:solidFill>
                <a:latin typeface="Montserrat SemiBold"/>
                <a:sym typeface="Montserrat SemiBold"/>
              </a:rPr>
              <a:t>Maritime </a:t>
            </a:r>
            <a:r>
              <a:rPr lang="it-IT" sz="3000" dirty="0" err="1">
                <a:solidFill>
                  <a:schemeClr val="dk1"/>
                </a:solidFill>
                <a:latin typeface="Montserrat SemiBold"/>
                <a:sym typeface="Montserrat SemiBold"/>
              </a:rPr>
              <a:t>Spatial</a:t>
            </a:r>
            <a:r>
              <a:rPr lang="it-IT" sz="3000" dirty="0">
                <a:solidFill>
                  <a:schemeClr val="dk1"/>
                </a:solidFill>
                <a:latin typeface="Montserrat SemiBold"/>
                <a:sym typeface="Montserrat SemiBold"/>
              </a:rPr>
              <a:t> Planning</a:t>
            </a:r>
            <a:endParaRPr sz="1400" i="0" u="none" strike="noStrike" cap="none" dirty="0">
              <a:solidFill>
                <a:srgbClr val="000000"/>
              </a:solidFill>
              <a:latin typeface="Montserrat" pitchFamily="2" charset="0"/>
              <a:sym typeface="Arial"/>
            </a:endParaRPr>
          </a:p>
        </p:txBody>
      </p:sp>
      <p:sp>
        <p:nvSpPr>
          <p:cNvPr id="150" name="Google Shape;150;g3a02a92a8b5_0_2">
            <a:extLst>
              <a:ext uri="{FF2B5EF4-FFF2-40B4-BE49-F238E27FC236}">
                <a16:creationId xmlns:a16="http://schemas.microsoft.com/office/drawing/2014/main" id="{05F8D860-E1B5-E1CB-FC59-E487FF0BB041}"/>
              </a:ext>
            </a:extLst>
          </p:cNvPr>
          <p:cNvSpPr/>
          <p:nvPr/>
        </p:nvSpPr>
        <p:spPr>
          <a:xfrm>
            <a:off x="452552" y="2037461"/>
            <a:ext cx="1731300" cy="501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3a02a92a8b5_0_2">
            <a:extLst>
              <a:ext uri="{FF2B5EF4-FFF2-40B4-BE49-F238E27FC236}">
                <a16:creationId xmlns:a16="http://schemas.microsoft.com/office/drawing/2014/main" id="{0A0E00A3-B922-8E6A-A16D-292625E3A848}"/>
              </a:ext>
            </a:extLst>
          </p:cNvPr>
          <p:cNvSpPr txBox="1"/>
          <p:nvPr/>
        </p:nvSpPr>
        <p:spPr>
          <a:xfrm>
            <a:off x="389661" y="2132374"/>
            <a:ext cx="5706339" cy="2246729"/>
          </a:xfrm>
          <a:prstGeom prst="rect">
            <a:avLst/>
          </a:prstGeom>
          <a:noFill/>
          <a:ln>
            <a:noFill/>
          </a:ln>
        </p:spPr>
        <p:txBody>
          <a:bodyPr spcFirstLastPara="1" wrap="square" lIns="91425" tIns="45700" rIns="91425" bIns="45700" anchor="t" anchorCtr="0">
            <a:spAutoFit/>
          </a:bodyPr>
          <a:lstStyle/>
          <a:p>
            <a:pPr lvl="0" algn="just">
              <a:lnSpc>
                <a:spcPct val="125000"/>
              </a:lnSpc>
              <a:buSzPts val="1600"/>
            </a:pPr>
            <a:r>
              <a:rPr lang="en-US" sz="1600" dirty="0">
                <a:solidFill>
                  <a:schemeClr val="dk1"/>
                </a:solidFill>
                <a:latin typeface="Montserrat"/>
                <a:ea typeface="Montserrat"/>
                <a:cs typeface="Montserrat"/>
                <a:sym typeface="Montserrat"/>
              </a:rPr>
              <a:t>Maritime spatial planning as a tool to support continuity of spatial management between coast and maritime regions.</a:t>
            </a:r>
          </a:p>
          <a:p>
            <a:pPr lvl="0" algn="just">
              <a:lnSpc>
                <a:spcPct val="125000"/>
              </a:lnSpc>
              <a:buSzPts val="1600"/>
            </a:pPr>
            <a:endParaRPr lang="en-US" sz="1600" dirty="0">
              <a:solidFill>
                <a:schemeClr val="dk1"/>
              </a:solidFill>
              <a:latin typeface="Montserrat"/>
              <a:ea typeface="Montserrat"/>
              <a:cs typeface="Montserrat"/>
              <a:sym typeface="Montserrat"/>
            </a:endParaRPr>
          </a:p>
          <a:p>
            <a:pPr algn="just">
              <a:lnSpc>
                <a:spcPct val="125000"/>
              </a:lnSpc>
              <a:buSzPts val="1600"/>
            </a:pPr>
            <a:r>
              <a:rPr lang="en-US" sz="1600" i="1" dirty="0">
                <a:solidFill>
                  <a:schemeClr val="dk1"/>
                </a:solidFill>
                <a:latin typeface="Montserrat"/>
                <a:ea typeface="Montserrat"/>
                <a:cs typeface="Montserrat"/>
                <a:sym typeface="Montserrat"/>
              </a:rPr>
              <a:t>Source: Italian Maritime Spatial Plan, MIT, elaborations CNR-</a:t>
            </a:r>
            <a:r>
              <a:rPr lang="en-US" sz="1600" i="1" dirty="0" err="1">
                <a:solidFill>
                  <a:schemeClr val="dk1"/>
                </a:solidFill>
                <a:latin typeface="Montserrat"/>
                <a:ea typeface="Montserrat"/>
                <a:cs typeface="Montserrat"/>
                <a:sym typeface="Montserrat"/>
              </a:rPr>
              <a:t>Iuav</a:t>
            </a:r>
            <a:r>
              <a:rPr lang="en-US" sz="1600" i="1" dirty="0">
                <a:solidFill>
                  <a:schemeClr val="dk1"/>
                </a:solidFill>
                <a:latin typeface="Montserrat"/>
                <a:ea typeface="Montserrat"/>
                <a:cs typeface="Montserrat"/>
                <a:sym typeface="Montserrat"/>
              </a:rPr>
              <a:t>- </a:t>
            </a:r>
            <a:r>
              <a:rPr lang="en-US" sz="1600" i="1" dirty="0" err="1">
                <a:solidFill>
                  <a:schemeClr val="dk1"/>
                </a:solidFill>
                <a:latin typeface="Montserrat"/>
                <a:ea typeface="Montserrat"/>
                <a:cs typeface="Montserrat"/>
                <a:sym typeface="Montserrat"/>
              </a:rPr>
              <a:t>Corila</a:t>
            </a:r>
            <a:r>
              <a:rPr lang="en-US" sz="1600" i="1" dirty="0">
                <a:solidFill>
                  <a:schemeClr val="dk1"/>
                </a:solidFill>
                <a:latin typeface="Montserrat"/>
                <a:ea typeface="Montserrat"/>
                <a:cs typeface="Montserrat"/>
                <a:sym typeface="Montserrat"/>
              </a:rPr>
              <a:t> (2024)</a:t>
            </a:r>
          </a:p>
          <a:p>
            <a:pPr lvl="0" algn="just">
              <a:lnSpc>
                <a:spcPct val="125000"/>
              </a:lnSpc>
              <a:buSzPts val="1600"/>
            </a:pPr>
            <a:endParaRPr lang="it-IT" sz="1600" dirty="0">
              <a:solidFill>
                <a:schemeClr val="dk1"/>
              </a:solidFill>
              <a:latin typeface="Montserrat"/>
              <a:ea typeface="Montserrat"/>
              <a:cs typeface="Montserrat"/>
              <a:sym typeface="Montserrat"/>
            </a:endParaRPr>
          </a:p>
        </p:txBody>
      </p:sp>
      <p:sp>
        <p:nvSpPr>
          <p:cNvPr id="152" name="Google Shape;152;g3a02a92a8b5_0_2">
            <a:extLst>
              <a:ext uri="{FF2B5EF4-FFF2-40B4-BE49-F238E27FC236}">
                <a16:creationId xmlns:a16="http://schemas.microsoft.com/office/drawing/2014/main" id="{CE00F62A-A5EE-BFBA-8AC3-170E245007AC}"/>
              </a:ext>
            </a:extLst>
          </p:cNvPr>
          <p:cNvSpPr txBox="1">
            <a:spLocks noGrp="1"/>
          </p:cNvSpPr>
          <p:nvPr>
            <p:ph type="sldNum" idx="12"/>
          </p:nvPr>
        </p:nvSpPr>
        <p:spPr>
          <a:xfrm>
            <a:off x="9141163" y="63404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it-IT" sz="1400">
                <a:latin typeface="Montserrat"/>
                <a:ea typeface="Montserrat"/>
                <a:cs typeface="Montserrat"/>
                <a:sym typeface="Montserrat"/>
              </a:rPr>
              <a:t>9</a:t>
            </a:fld>
            <a:endParaRPr sz="1400">
              <a:latin typeface="Montserrat"/>
              <a:ea typeface="Montserrat"/>
              <a:cs typeface="Montserrat"/>
              <a:sym typeface="Montserrat"/>
            </a:endParaRPr>
          </a:p>
        </p:txBody>
      </p:sp>
      <p:grpSp>
        <p:nvGrpSpPr>
          <p:cNvPr id="153" name="Google Shape;153;g3a02a92a8b5_0_2">
            <a:extLst>
              <a:ext uri="{FF2B5EF4-FFF2-40B4-BE49-F238E27FC236}">
                <a16:creationId xmlns:a16="http://schemas.microsoft.com/office/drawing/2014/main" id="{E7338175-393C-6A13-4F02-5A8120BBD5FD}"/>
              </a:ext>
            </a:extLst>
          </p:cNvPr>
          <p:cNvGrpSpPr/>
          <p:nvPr/>
        </p:nvGrpSpPr>
        <p:grpSpPr>
          <a:xfrm>
            <a:off x="0" y="0"/>
            <a:ext cx="12192000" cy="816015"/>
            <a:chOff x="0" y="0"/>
            <a:chExt cx="12192000" cy="816015"/>
          </a:xfrm>
        </p:grpSpPr>
        <p:sp>
          <p:nvSpPr>
            <p:cNvPr id="154" name="Google Shape;154;g3a02a92a8b5_0_2">
              <a:extLst>
                <a:ext uri="{FF2B5EF4-FFF2-40B4-BE49-F238E27FC236}">
                  <a16:creationId xmlns:a16="http://schemas.microsoft.com/office/drawing/2014/main" id="{AC6FC7D1-2C5C-07EC-CEB0-5518BDBB349C}"/>
                </a:ext>
              </a:extLst>
            </p:cNvPr>
            <p:cNvSpPr/>
            <p:nvPr/>
          </p:nvSpPr>
          <p:spPr>
            <a:xfrm>
              <a:off x="0" y="0"/>
              <a:ext cx="12192000" cy="493500"/>
            </a:xfrm>
            <a:prstGeom prst="rect">
              <a:avLst/>
            </a:prstGeom>
            <a:solidFill>
              <a:srgbClr val="6076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3a02a92a8b5_0_2">
              <a:extLst>
                <a:ext uri="{FF2B5EF4-FFF2-40B4-BE49-F238E27FC236}">
                  <a16:creationId xmlns:a16="http://schemas.microsoft.com/office/drawing/2014/main" id="{13B1F9CC-9CC3-5F88-B322-1583FC6C019A}"/>
                </a:ext>
              </a:extLst>
            </p:cNvPr>
            <p:cNvSpPr/>
            <p:nvPr/>
          </p:nvSpPr>
          <p:spPr>
            <a:xfrm>
              <a:off x="0" y="558915"/>
              <a:ext cx="12192000" cy="2571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Google Shape;270;p43">
            <a:extLst>
              <a:ext uri="{FF2B5EF4-FFF2-40B4-BE49-F238E27FC236}">
                <a16:creationId xmlns:a16="http://schemas.microsoft.com/office/drawing/2014/main" id="{B8197BE4-2A9E-07F5-4A6A-6D40158F97DC}"/>
              </a:ext>
            </a:extLst>
          </p:cNvPr>
          <p:cNvPicPr preferRelativeResize="0"/>
          <p:nvPr/>
        </p:nvPicPr>
        <p:blipFill rotWithShape="1">
          <a:blip r:embed="rId3">
            <a:alphaModFix/>
          </a:blip>
          <a:srcRect/>
          <a:stretch/>
        </p:blipFill>
        <p:spPr>
          <a:xfrm>
            <a:off x="6792086" y="831330"/>
            <a:ext cx="4288476" cy="5889578"/>
          </a:xfrm>
          <a:prstGeom prst="rect">
            <a:avLst/>
          </a:prstGeom>
          <a:noFill/>
          <a:ln>
            <a:noFill/>
          </a:ln>
        </p:spPr>
      </p:pic>
      <p:pic>
        <p:nvPicPr>
          <p:cNvPr id="10" name="Immagine 9">
            <a:extLst>
              <a:ext uri="{FF2B5EF4-FFF2-40B4-BE49-F238E27FC236}">
                <a16:creationId xmlns:a16="http://schemas.microsoft.com/office/drawing/2014/main" id="{4DE54C8B-A188-3306-025E-E535EF03B8D5}"/>
              </a:ext>
            </a:extLst>
          </p:cNvPr>
          <p:cNvPicPr>
            <a:picLocks noChangeAspect="1"/>
          </p:cNvPicPr>
          <p:nvPr/>
        </p:nvPicPr>
        <p:blipFill>
          <a:blip r:embed="rId4"/>
          <a:stretch>
            <a:fillRect/>
          </a:stretch>
        </p:blipFill>
        <p:spPr>
          <a:xfrm>
            <a:off x="597254" y="4049021"/>
            <a:ext cx="5498746" cy="2808980"/>
          </a:xfrm>
          <a:prstGeom prst="rect">
            <a:avLst/>
          </a:prstGeom>
        </p:spPr>
      </p:pic>
    </p:spTree>
    <p:extLst>
      <p:ext uri="{BB962C8B-B14F-4D97-AF65-F5344CB8AC3E}">
        <p14:creationId xmlns:p14="http://schemas.microsoft.com/office/powerpoint/2010/main" val="3095345540"/>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TotalTime>
  <Words>1080</Words>
  <Application>Microsoft Macintosh PowerPoint</Application>
  <PresentationFormat>Widescreen</PresentationFormat>
  <Paragraphs>117</Paragraphs>
  <Slides>20</Slides>
  <Notes>20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20</vt:i4>
      </vt:variant>
    </vt:vector>
  </HeadingPairs>
  <TitlesOfParts>
    <vt:vector size="25" baseType="lpstr">
      <vt:lpstr>Calibri</vt:lpstr>
      <vt:lpstr>Montserrat SemiBold</vt:lpstr>
      <vt:lpstr>Montserrat</vt:lpstr>
      <vt:lpstr>Arial</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Francesca Ingrosso</dc:creator>
  <cp:lastModifiedBy>Francesco Musco</cp:lastModifiedBy>
  <cp:revision>31</cp:revision>
  <dcterms:created xsi:type="dcterms:W3CDTF">2022-11-17T10:06:56Z</dcterms:created>
  <dcterms:modified xsi:type="dcterms:W3CDTF">2025-11-17T07:55:13Z</dcterms:modified>
</cp:coreProperties>
</file>